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5143500" cx="9144000"/>
  <p:notesSz cx="6858000" cy="9144000"/>
  <p:embeddedFontLst>
    <p:embeddedFont>
      <p:font typeface="Economica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  <p:embeddedFont>
      <p:font typeface="Merriweather Black"/>
      <p:bold r:id="rId62"/>
      <p:boldItalic r:id="rId63"/>
    </p:embeddedFont>
    <p:embeddedFont>
      <p:font typeface="Merriweather"/>
      <p:regular r:id="rId64"/>
      <p:bold r:id="rId65"/>
      <p:italic r:id="rId66"/>
      <p:boldItalic r:id="rId67"/>
    </p:embeddedFont>
    <p:embeddedFont>
      <p:font typeface="Cambria Math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ECDCD6-697B-414F-A315-139D46CF631E}">
  <a:tblStyle styleId="{7CECDCD6-697B-414F-A315-139D46CF6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erriweatherBlack-bold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64" Type="http://schemas.openxmlformats.org/officeDocument/2006/relationships/font" Target="fonts/Merriweather-regular.fntdata"/><Relationship Id="rId63" Type="http://schemas.openxmlformats.org/officeDocument/2006/relationships/font" Target="fonts/MerriweatherBlack-boldItalic.fntdata"/><Relationship Id="rId22" Type="http://schemas.openxmlformats.org/officeDocument/2006/relationships/slide" Target="slides/slide16.xml"/><Relationship Id="rId66" Type="http://schemas.openxmlformats.org/officeDocument/2006/relationships/font" Target="fonts/Merriweather-italic.fntdata"/><Relationship Id="rId21" Type="http://schemas.openxmlformats.org/officeDocument/2006/relationships/slide" Target="slides/slide15.xml"/><Relationship Id="rId65" Type="http://schemas.openxmlformats.org/officeDocument/2006/relationships/font" Target="fonts/Merriweather-bold.fntdata"/><Relationship Id="rId24" Type="http://schemas.openxmlformats.org/officeDocument/2006/relationships/slide" Target="slides/slide18.xml"/><Relationship Id="rId68" Type="http://schemas.openxmlformats.org/officeDocument/2006/relationships/font" Target="fonts/CambriaMath-regular.fntdata"/><Relationship Id="rId23" Type="http://schemas.openxmlformats.org/officeDocument/2006/relationships/slide" Target="slides/slide17.xml"/><Relationship Id="rId67" Type="http://schemas.openxmlformats.org/officeDocument/2006/relationships/font" Target="fonts/Merriweather-boldItalic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Economica-bold.fntdata"/><Relationship Id="rId10" Type="http://schemas.openxmlformats.org/officeDocument/2006/relationships/slide" Target="slides/slide4.xml"/><Relationship Id="rId54" Type="http://schemas.openxmlformats.org/officeDocument/2006/relationships/font" Target="fonts/Economica-regular.fntdata"/><Relationship Id="rId13" Type="http://schemas.openxmlformats.org/officeDocument/2006/relationships/slide" Target="slides/slide7.xml"/><Relationship Id="rId57" Type="http://schemas.openxmlformats.org/officeDocument/2006/relationships/font" Target="fonts/Economica-boldItalic.fntdata"/><Relationship Id="rId12" Type="http://schemas.openxmlformats.org/officeDocument/2006/relationships/slide" Target="slides/slide6.xml"/><Relationship Id="rId56" Type="http://schemas.openxmlformats.org/officeDocument/2006/relationships/font" Target="fonts/Economica-italic.fntdata"/><Relationship Id="rId15" Type="http://schemas.openxmlformats.org/officeDocument/2006/relationships/slide" Target="slides/slide9.xml"/><Relationship Id="rId59" Type="http://schemas.openxmlformats.org/officeDocument/2006/relationships/font" Target="fonts/Roboto-bold.fntdata"/><Relationship Id="rId14" Type="http://schemas.openxmlformats.org/officeDocument/2006/relationships/slide" Target="slides/slide8.xml"/><Relationship Id="rId58" Type="http://schemas.openxmlformats.org/officeDocument/2006/relationships/font" Target="fonts/Robot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05517ae7f9_2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05517ae7f9_2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5517ae7f9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5517ae7f9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5517ae7f9_2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05517ae7f9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562c2fa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562c2fa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5517ae7f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05517ae7f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5517ae7f9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05517ae7f9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5517ae7f9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05517ae7f9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5517ae7f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05517ae7f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5517ae7f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05517ae7f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05517ae7f9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05517ae7f9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1eac3f0a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81eac3f0a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5517ae7f9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05517ae7f9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05517ae7f9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05517ae7f9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81eac3f0a1_0_3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81eac3f0a1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05517ae7f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5517ae7f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1eac3f0a1_0_3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1eac3f0a1_0_3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1eac3f0a1_0_3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81eac3f0a1_0_3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81eac3f0a1_0_3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81eac3f0a1_0_3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81eac3f0a1_0_3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81eac3f0a1_0_3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81eac3f0a1_0_3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81eac3f0a1_0_3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81eac3f0a1_0_3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81eac3f0a1_0_3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05517ae7f9_2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05517ae7f9_2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81eac3f0a1_0_3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81eac3f0a1_0_3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81eac3f0a1_0_3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81eac3f0a1_0_3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ffe625e9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ffe625e9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ffe625e9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ffe625e9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5517ae7f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05517ae7f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5517ae7f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05517ae7f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05517ae7f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05517ae7f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05517ae7f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05517ae7f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05517ae7f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05517ae7f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01693d95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01693d95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5517ae7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5517ae7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01693d95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01693d95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01693d95a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01693d95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5517ae7f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05517ae7f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05517ae7f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05517ae7f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05517ae7f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05517ae7f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05517ae7f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05517ae7f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05517ae7f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05517ae7f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05517ae7f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05517ae7f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5517ae7f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5517ae7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5517ae7f9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5517ae7f9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5517ae7f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5517ae7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1eac3f0a1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1eac3f0a1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1eac3f0a1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1eac3f0a1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8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7.png"/><Relationship Id="rId8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-75" y="32775"/>
            <a:ext cx="9144000" cy="5110800"/>
          </a:xfrm>
          <a:prstGeom prst="rect">
            <a:avLst/>
          </a:prstGeom>
          <a:ln>
            <a:noFill/>
          </a:ln>
          <a:effectLst>
            <a:outerShdw blurRad="428625" rotWithShape="0" algn="bl" dist="19050">
              <a:schemeClr val="dk1"/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F1C232"/>
                </a:solidFill>
                <a:latin typeface="Economica"/>
                <a:ea typeface="Economica"/>
                <a:cs typeface="Economica"/>
                <a:sym typeface="Economica"/>
              </a:rPr>
              <a:t>Handwriting text recognition</a:t>
            </a:r>
            <a:endParaRPr sz="5700">
              <a:solidFill>
                <a:srgbClr val="F1C23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600938" y="2876408"/>
            <a:ext cx="5361300" cy="5226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83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Metode i primjena vještačke inteligencije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7713950" y="4501400"/>
            <a:ext cx="12549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Februar 2023.</a:t>
            </a:r>
            <a:endParaRPr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579550" y="509963"/>
            <a:ext cx="3984900" cy="83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Univerzitet u Sarajevu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Elektrotehnički fakultet u Sarajevu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Odsjek Računarstvo i informatika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400" y="383376"/>
            <a:ext cx="1087900" cy="10844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2750" y="381675"/>
            <a:ext cx="1087899" cy="1087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2050" y="4501400"/>
            <a:ext cx="3606900" cy="3693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83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Javdan Zehra, Rovčanin Nejra, Rudalija Ema</a:t>
            </a:r>
            <a:endParaRPr b="1" sz="1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550" y="0"/>
            <a:ext cx="92905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811150" y="516325"/>
            <a:ext cx="7357800" cy="67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 Review of Various Handwriting Recognition Methods                                                </a:t>
            </a:r>
            <a:r>
              <a:rPr i="1"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Salma Shofia Rosyda, Tito Waluyo Purboyo, Januar, 2018</a:t>
            </a:r>
            <a:endParaRPr i="1" sz="15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811150" y="1466650"/>
            <a:ext cx="75954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1327325" y="1803700"/>
            <a:ext cx="4572000" cy="241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Obrađeno je ukupno osam metoda:</a:t>
            </a:r>
            <a:r>
              <a:rPr b="1"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97155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AutoNum type="arabicPeriod"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konvolucijska neuronska mreža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AutoNum type="arabicPeriod"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inkrementalni metod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AutoNum type="arabicPeriod"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poluinkrementalni metod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AutoNum type="arabicPeriod"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segmentacija linija i riječi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AutoNum type="arabicPeriod"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segmentacija zasnovana na dijelu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AutoNum type="arabicPeriod"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segmentacija nagiba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AutoNum type="arabicPeriod"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ansambl</a:t>
            </a:r>
            <a:endParaRPr b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9715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AutoNum type="arabicPeriod"/>
            </a:pPr>
            <a:r>
              <a:rPr b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dijeljenje slike u zone.</a:t>
            </a:r>
            <a:endParaRPr b="1"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550" y="0"/>
            <a:ext cx="929055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3"/>
          <p:cNvGrpSpPr/>
          <p:nvPr/>
        </p:nvGrpSpPr>
        <p:grpSpPr>
          <a:xfrm>
            <a:off x="2540038" y="1160535"/>
            <a:ext cx="1993142" cy="3555635"/>
            <a:chOff x="2744109" y="1803178"/>
            <a:chExt cx="1827900" cy="23997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2458209" y="2089078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7F6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flipH="1" rot="10800000">
              <a:off x="2834043" y="189312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F9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 txBox="1"/>
            <p:nvPr/>
          </p:nvSpPr>
          <p:spPr>
            <a:xfrm>
              <a:off x="2925543" y="2039969"/>
              <a:ext cx="1464900" cy="1476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Segmentacija 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linija i riječi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objašnjava kako se izdvajaju linije i riječi iz ručno napisanog teksta, u fazi segmentacije na nivou linije radi se horizontalna i vertikalna analiza dokumenta, kao i detekcija vrhova i udubljenja</a:t>
              </a:r>
              <a:endParaRPr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23"/>
          <p:cNvGrpSpPr/>
          <p:nvPr/>
        </p:nvGrpSpPr>
        <p:grpSpPr>
          <a:xfrm>
            <a:off x="4533180" y="489556"/>
            <a:ext cx="1993142" cy="3555635"/>
            <a:chOff x="4572009" y="1146343"/>
            <a:chExt cx="1827900" cy="2399700"/>
          </a:xfrm>
        </p:grpSpPr>
        <p:sp>
          <p:nvSpPr>
            <p:cNvPr id="190" name="Google Shape;190;p23"/>
            <p:cNvSpPr/>
            <p:nvPr/>
          </p:nvSpPr>
          <p:spPr>
            <a:xfrm rot="-5400000">
              <a:off x="4286109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F1C23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4660575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F9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 txBox="1"/>
            <p:nvPr/>
          </p:nvSpPr>
          <p:spPr>
            <a:xfrm>
              <a:off x="4748029" y="1897469"/>
              <a:ext cx="1476000" cy="1308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Ansambl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generisanje više klasifikatora iz jedne bazne klase, klasifikator u svrhu prepoznavanja bira jednu karakteristiku, unapređenje performansi predviđanja statičkih tehnika učenja</a:t>
              </a:r>
              <a:endParaRPr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93" name="Google Shape;193;p23"/>
          <p:cNvGrpSpPr/>
          <p:nvPr/>
        </p:nvGrpSpPr>
        <p:grpSpPr>
          <a:xfrm>
            <a:off x="6526473" y="1160493"/>
            <a:ext cx="1993142" cy="3555635"/>
            <a:chOff x="6400059" y="1597469"/>
            <a:chExt cx="1827900" cy="2399700"/>
          </a:xfrm>
        </p:grpSpPr>
        <p:sp>
          <p:nvSpPr>
            <p:cNvPr id="194" name="Google Shape;194;p23"/>
            <p:cNvSpPr/>
            <p:nvPr/>
          </p:nvSpPr>
          <p:spPr>
            <a:xfrm rot="5400000">
              <a:off x="6114159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7F6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 rot="10800000">
              <a:off x="6489993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F9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6555462" y="1818630"/>
              <a:ext cx="1517100" cy="1606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Dijeljenje slike u zone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ulazna slika se podijeli u zone koje će analizirati dijelove slike pojedinačno, podjela može biti statička i dinamička, Koraci metode: kreiranje baze podataka, preprocesiranje, ekstrakcija značajki kroz dijeljenje slike u zone i klasifikacija</a:t>
              </a:r>
              <a:endParaRPr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546896" y="489551"/>
            <a:ext cx="1993142" cy="3555635"/>
            <a:chOff x="916059" y="889206"/>
            <a:chExt cx="1827900" cy="2399700"/>
          </a:xfrm>
        </p:grpSpPr>
        <p:sp>
          <p:nvSpPr>
            <p:cNvPr id="198" name="Google Shape;198;p23"/>
            <p:cNvSpPr/>
            <p:nvPr/>
          </p:nvSpPr>
          <p:spPr>
            <a:xfrm rot="-5400000">
              <a:off x="630159" y="1175106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F1C23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flipH="1">
              <a:off x="1004625" y="1429263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F9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 txBox="1"/>
            <p:nvPr/>
          </p:nvSpPr>
          <p:spPr>
            <a:xfrm>
              <a:off x="1078813" y="1653521"/>
              <a:ext cx="1502400" cy="1476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Konvolucijska neuronska mreža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lt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jedna od najkorištenijih metoda za prepoznavanje, faze metode: preprocesiranje slika, pronalazak ili izrada dataset-a, treniranje, klasifikacija i testiranje</a:t>
              </a:r>
              <a:r>
                <a:rPr b="1" lang="en" sz="1000">
                  <a:solidFill>
                    <a:schemeClr val="lt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.</a:t>
              </a:r>
              <a:endParaRPr b="1"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657725" y="632625"/>
            <a:ext cx="8406600" cy="73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Handwriting Recognition of Historical Documents with few labeled data 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</a:t>
            </a:r>
            <a:r>
              <a:rPr i="1"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Edgard Chammas, Chafic Mokbel, Laurence Likforman-Sulem, April, 2018</a:t>
            </a:r>
            <a:endParaRPr sz="1900"/>
          </a:p>
        </p:txBody>
      </p:sp>
      <p:sp>
        <p:nvSpPr>
          <p:cNvPr id="207" name="Google Shape;207;p24"/>
          <p:cNvSpPr/>
          <p:nvPr/>
        </p:nvSpPr>
        <p:spPr>
          <a:xfrm>
            <a:off x="811150" y="1466650"/>
            <a:ext cx="75954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1196250" y="2036050"/>
            <a:ext cx="6751500" cy="179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Obrađena je problematika prepoznavanja rukopisa historijskih dokumenata, slike takvih dokumenata često okarakterisane slabom rezolucijom sa narušenim kvalitetom, redovi nerijetko preklopljeni i prepisani znakovima iz prethodnog reda.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U svrhu treniranja podataka korišten je READ2017 dataset  koji sadrži 130 000 riječi i 10 000 dostupnih stranica teksta. Korištena je metoda rekurentne konvolucijske neuronske mreže (</a:t>
            </a:r>
            <a:r>
              <a:rPr i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CRNN – Convolutional Recurrent Neural Network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).</a:t>
            </a:r>
            <a:endParaRPr b="1" i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528350" y="598125"/>
            <a:ext cx="8406600" cy="73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Arabic handwriting recognition system using convolutional neural network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</a:t>
            </a:r>
            <a:r>
              <a:rPr i="1"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Najwa Altwaijry, Isra Al-Turaiki, Oktobar, 2019</a:t>
            </a:r>
            <a:endParaRPr sz="2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811150" y="1466650"/>
            <a:ext cx="75954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1196250" y="1990750"/>
            <a:ext cx="6751500" cy="204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Predstavljen Hidža1 skup podataka rukopisnih arapskih slova, u kreiranju skupa učestvovao 591 učenik između 7 i 12 godina i ukupno su predstavljena 47.434 karaktera, opisan je model za offline  prepoznavanje arapskog rukopisa koristeći duboke neuronske mreže (CNN).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Rad koncipiran u nekoliko dijelova u kojima se govori o CNN-u, srodnim radovima, prijedlogu rješenja i performansama modela autora u usporedbi s drugim modelima spomenutim u literaturi.</a:t>
            </a:r>
            <a:endParaRPr sz="17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6"/>
          <p:cNvGrpSpPr/>
          <p:nvPr/>
        </p:nvGrpSpPr>
        <p:grpSpPr>
          <a:xfrm rot="2700000">
            <a:off x="1081812" y="-307400"/>
            <a:ext cx="2529759" cy="2506186"/>
            <a:chOff x="41336" y="1299209"/>
            <a:chExt cx="2685900" cy="2759700"/>
          </a:xfrm>
        </p:grpSpPr>
        <p:sp>
          <p:nvSpPr>
            <p:cNvPr id="225" name="Google Shape;225;p26"/>
            <p:cNvSpPr/>
            <p:nvPr/>
          </p:nvSpPr>
          <p:spPr>
            <a:xfrm rot="2637394">
              <a:off x="1139657" y="998060"/>
              <a:ext cx="489258" cy="3361999"/>
            </a:xfrm>
            <a:prstGeom prst="roundRect">
              <a:avLst>
                <a:gd fmla="val 50000" name="adj"/>
              </a:avLst>
            </a:prstGeom>
            <a:solidFill>
              <a:srgbClr val="634C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4800000" dist="9525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6" name="Google Shape;226;p26"/>
            <p:cNvSpPr/>
            <p:nvPr/>
          </p:nvSpPr>
          <p:spPr>
            <a:xfrm rot="-2761460">
              <a:off x="231679" y="3529685"/>
              <a:ext cx="332252" cy="320374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000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" name="Google Shape;227;p26"/>
          <p:cNvSpPr txBox="1"/>
          <p:nvPr/>
        </p:nvSpPr>
        <p:spPr>
          <a:xfrm rot="-1187">
            <a:off x="1196699" y="787196"/>
            <a:ext cx="2605500" cy="3170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Analiza trenutnog stanja u oblasti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811150" y="1466650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811150" y="1520075"/>
            <a:ext cx="7259700" cy="273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Offline Persian Handwriting Recognition with CNN and RNN-CTC                                                </a:t>
            </a:r>
            <a:r>
              <a:rPr i="1" lang="en"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Vahid Mohammadi Safarzadeh, Pourya Jafarzadeh</a:t>
            </a:r>
            <a:endParaRPr i="1" sz="9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○"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Evolutionary convolutional neural networks: An application to Handwriting Recognition                                                                                                                           </a:t>
            </a: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</a:t>
            </a:r>
            <a:r>
              <a:rPr i="1" lang="en"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Alejandro Baldominos ∗ , Yago Saez, Pedro Isasi</a:t>
            </a:r>
            <a:endParaRPr i="1" sz="10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○"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Handwriting Recognition using Artificial Intelligence Neural Network and Image Processing</a:t>
            </a: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</a:t>
            </a: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                                                                                                                </a:t>
            </a:r>
            <a:r>
              <a:rPr i="1" lang="en"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Sara Aqab , Muhammad Usman Tariq</a:t>
            </a:r>
            <a:endParaRPr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2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737400" y="598125"/>
            <a:ext cx="8406600" cy="73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Offline Perisan Handwriting Recognition with CNN and RNN-CTC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b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i="1"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Vahid Mohammadi Safarzadeh, Pourya Jafarzadeh, Januar, 2020</a:t>
            </a:r>
            <a:endParaRPr i="1" sz="15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38" name="Google Shape;238;p27"/>
          <p:cNvSpPr/>
          <p:nvPr/>
        </p:nvSpPr>
        <p:spPr>
          <a:xfrm>
            <a:off x="811150" y="1466650"/>
            <a:ext cx="75954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7"/>
          <p:cNvSpPr txBox="1"/>
          <p:nvPr/>
        </p:nvSpPr>
        <p:spPr>
          <a:xfrm>
            <a:off x="961450" y="1808725"/>
            <a:ext cx="7445100" cy="228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Rad prezentuje model prepoznavanja r</a:t>
            </a: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ukopisnih perzijskih riječi </a:t>
            </a: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zasnovan na metodi </a:t>
            </a:r>
            <a:r>
              <a:rPr b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označavanja sekvenci</a:t>
            </a: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s dubokim CNN i RNN, pri čemu se CNN koristi </a:t>
            </a:r>
            <a:r>
              <a:rPr b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za </a:t>
            </a:r>
            <a:r>
              <a:rPr b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generiranje niza karakteristika iz slike ulazne riječi</a:t>
            </a: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, a nakon nje slijede BLSTM slojevi sa CTC funkcijom. </a:t>
            </a:r>
            <a:endParaRPr sz="16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Konvencione metode dijele svoje algoritme u dvije faze: </a:t>
            </a:r>
            <a:r>
              <a:rPr b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segmentaciju i prepoznavanje.</a:t>
            </a: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metode imaju prihvatljive performanse u prepoznavanju riječi, ali jedan od nedostataka je taj što je segmentacija dugotrajan postupak.</a:t>
            </a:r>
            <a:endParaRPr sz="16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8"/>
          <p:cNvSpPr txBox="1"/>
          <p:nvPr/>
        </p:nvSpPr>
        <p:spPr>
          <a:xfrm>
            <a:off x="737400" y="598125"/>
            <a:ext cx="8406600" cy="73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Offline Perisan Handwriting Recognition with CNN and RNN-CTC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</a:t>
            </a:r>
            <a:b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i="1"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Vahid Mohammadi Safarzadeh, Pourya Jafarzadeh, Januar, 2020</a:t>
            </a:r>
            <a:endParaRPr i="1" sz="15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48" name="Google Shape;248;p28"/>
          <p:cNvSpPr/>
          <p:nvPr/>
        </p:nvSpPr>
        <p:spPr>
          <a:xfrm>
            <a:off x="811150" y="1466650"/>
            <a:ext cx="75954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886300" y="1681450"/>
            <a:ext cx="7445100" cy="269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U radu je naglašeno da perzijsko i arapsko pismo imaju kurzivnu prirodu, što znači da su pojedini znakovi u riječi međusobno povezani, za razliku od engleskog pisma u kojem su znakovi u riječi nepovezani.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Neki od navedenih problema koji usporuju proces segmentacije su sljedeći: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Nekada se znakovi preklapaju okomito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Mnoga slova imaju različite oblike u različitim dijelovima riječi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Segmentirani dijelovi slova mogu imati slične oblike drugim znakovima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Zbog kurzivne prirode i neograničenog stila pisanja, algoritam može proizvesti dodatne segmente u znaku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/>
        </p:nvSpPr>
        <p:spPr>
          <a:xfrm>
            <a:off x="788350" y="598125"/>
            <a:ext cx="7641000" cy="73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Offline Perisan Handwriting Recognition with CNN and RNN-CTC</a:t>
            </a:r>
            <a: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</a:t>
            </a:r>
            <a:br>
              <a:rPr lang="en" sz="1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i="1"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Vahid Mohammadi Safarzadeh, Pourya Jafarzadeh, Januar, 2020</a:t>
            </a:r>
            <a:endParaRPr i="1" sz="15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811150" y="1466650"/>
            <a:ext cx="75954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9"/>
          <p:cNvSpPr txBox="1"/>
          <p:nvPr/>
        </p:nvSpPr>
        <p:spPr>
          <a:xfrm>
            <a:off x="886300" y="1845350"/>
            <a:ext cx="7445100" cy="187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Zaključak : </a:t>
            </a:r>
            <a:endParaRPr sz="16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U radu predložen model koji koristi </a:t>
            </a:r>
            <a:r>
              <a:rPr b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prednosti i CNN-a i RNN-a u svrhu prepoznavanja riječi</a:t>
            </a: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. Metoda također </a:t>
            </a:r>
            <a:r>
              <a:rPr b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koristi prednosti CTC-a za eliminaciju postupka segmentacije</a:t>
            </a: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. </a:t>
            </a:r>
            <a:endParaRPr sz="16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311700" y="511850"/>
            <a:ext cx="8754600" cy="78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Evolutionary convolutional neural networks: An application to handwriting recognition</a:t>
            </a:r>
            <a:br>
              <a:rPr lang="en" sz="2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i="1" lang="en" sz="15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Alejandro Baldominos , Yago Saez, Pedro Isasi, 2017</a:t>
            </a:r>
            <a:endParaRPr i="1" sz="15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811150" y="1385325"/>
            <a:ext cx="7595400" cy="31704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849450" y="1471700"/>
            <a:ext cx="7445100" cy="291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Razrađena je nova metoda mašinskog učenja - </a:t>
            </a:r>
            <a:r>
              <a:rPr b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automatizirana neuroevolucija CNN</a:t>
            </a: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. Neuroevolucija se može opisati kao</a:t>
            </a:r>
            <a:r>
              <a:rPr b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primjena Darwinovskog pogleda</a:t>
            </a: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 na evoluciju čovjeka - na treniranje CNN. </a:t>
            </a:r>
            <a:b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endParaRPr sz="1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Postupak teži tome da se ne dobije gotova neuronska mreža, već da se</a:t>
            </a:r>
            <a:r>
              <a:rPr b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izgradi procesom evolucije i opstankom najoptimalnijih jedinica</a:t>
            </a: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.  Upotrjebljene su dvije različite tehnike evolucionih CNN: </a:t>
            </a:r>
            <a:r>
              <a:rPr b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genetske algoritme i gramatičku evoluciju. </a:t>
            </a:r>
            <a:endParaRPr b="1" sz="1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Korišten je </a:t>
            </a: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MINST dataset za prepoznavanje ljudskog rukopisa,</a:t>
            </a: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u sivim tonovima, pri čemu su podaci prikupljeni iz popisa stanovništva i učenika iz srednje škole.  </a:t>
            </a:r>
            <a:b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endParaRPr sz="1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Zaključak</a:t>
            </a: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: Bolja je meotda </a:t>
            </a:r>
            <a:r>
              <a:rPr b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GE (</a:t>
            </a:r>
            <a:r>
              <a:rPr b="1" i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gramatičke evolucije</a:t>
            </a:r>
            <a:r>
              <a:rPr b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)</a:t>
            </a: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, jer je dopuštena veća fleksibilnost fenotipova i smanjena redundantnost kodiranja.</a:t>
            </a:r>
            <a:endParaRPr sz="11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425700" y="445025"/>
            <a:ext cx="8406600" cy="71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Handwriting Recognition using Artificial Intelligence Neural Network and Image Processing</a:t>
            </a:r>
            <a:br>
              <a:rPr lang="en" sz="1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i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Sara Aqab , Muhammad Usman Tariq, 2020</a:t>
            </a:r>
            <a:endParaRPr i="1" sz="16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78" name="Google Shape;278;p31"/>
          <p:cNvSpPr/>
          <p:nvPr/>
        </p:nvSpPr>
        <p:spPr>
          <a:xfrm>
            <a:off x="811150" y="1466650"/>
            <a:ext cx="75954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901200" y="1797850"/>
            <a:ext cx="7199100" cy="256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U ovom radu, razrađene su različite metode koje se koriste za prepoznavanje rukopisa: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○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Neuronske mreže,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○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Skriveni Markovljev model (HMM),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○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Mašinsko učenje,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○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Support Vector Machine (SVM),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○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Optičko prepoznavanje karaktera (OCR model)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Posebno je analiziran OCR model, njegove faze i način testiranja.</a:t>
            </a:r>
            <a:endParaRPr sz="12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2478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621300" y="2188325"/>
            <a:ext cx="2262600" cy="954600"/>
          </a:xfrm>
          <a:prstGeom prst="rect">
            <a:avLst/>
          </a:prstGeom>
          <a:noFill/>
          <a:effectLst>
            <a:outerShdw blurRad="34290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4800">
                <a:solidFill>
                  <a:srgbClr val="F1C232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HWR</a:t>
            </a:r>
            <a:endParaRPr>
              <a:solidFill>
                <a:srgbClr val="F1C232"/>
              </a:solidFill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3036300" y="1165341"/>
            <a:ext cx="5221925" cy="1000892"/>
            <a:chOff x="2789785" y="1323164"/>
            <a:chExt cx="5221925" cy="731700"/>
          </a:xfrm>
        </p:grpSpPr>
        <p:sp>
          <p:nvSpPr>
            <p:cNvPr id="69" name="Google Shape;69;p14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7F6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2914410" y="1407450"/>
              <a:ext cx="5097300" cy="5754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9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</a:t>
              </a: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ehnologija čiji su osnovni koncepti prisutni u svijetu tehnologije još od 1980-ih, ali je njena stvarna primjena i način realizacije došao do izražaja u posljednjih nekoliko godina</a:t>
              </a:r>
              <a:endParaRPr b="1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71" name="Google Shape;71;p14"/>
          <p:cNvSpPr/>
          <p:nvPr/>
        </p:nvSpPr>
        <p:spPr>
          <a:xfrm>
            <a:off x="3036312" y="2319000"/>
            <a:ext cx="4860300" cy="731700"/>
          </a:xfrm>
          <a:prstGeom prst="rect">
            <a:avLst/>
          </a:prstGeom>
          <a:solidFill>
            <a:srgbClr val="BF9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" name="Google Shape;72;p14"/>
          <p:cNvGrpSpPr/>
          <p:nvPr/>
        </p:nvGrpSpPr>
        <p:grpSpPr>
          <a:xfrm>
            <a:off x="3036312" y="3200100"/>
            <a:ext cx="4497600" cy="731700"/>
            <a:chOff x="2789787" y="3088625"/>
            <a:chExt cx="4497600" cy="731700"/>
          </a:xfrm>
        </p:grpSpPr>
        <p:sp>
          <p:nvSpPr>
            <p:cNvPr id="73" name="Google Shape;73;p14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E6BA33"/>
            </a:solidFill>
            <a:ln>
              <a:noFill/>
            </a:ln>
            <a:effectLst>
              <a:outerShdw blurRad="57150" rotWithShape="0" algn="bl" dir="4200000" dist="19050">
                <a:srgbClr val="000000">
                  <a:alpha val="9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2914400" y="3155025"/>
              <a:ext cx="4153500" cy="623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4200000" dist="19050">
                <a:srgbClr val="000000">
                  <a:alpha val="9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U</a:t>
              </a:r>
              <a:r>
                <a:rPr b="1" lang="en" sz="1200">
                  <a:solidFill>
                    <a:schemeClr val="lt1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lazi mogu biti različiti papirni dokumenti, fotografije i drugi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" name="Google Shape;75;p14"/>
          <p:cNvSpPr txBox="1"/>
          <p:nvPr/>
        </p:nvSpPr>
        <p:spPr>
          <a:xfrm>
            <a:off x="3160900" y="2458950"/>
            <a:ext cx="4622100" cy="47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r>
              <a:rPr b="1" lang="en" sz="12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posobnost računara da primi i protumači razumljiv unos nekog rukopisa kao ulaz</a:t>
            </a:r>
            <a:endParaRPr b="1"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2"/>
          <p:cNvSpPr txBox="1"/>
          <p:nvPr/>
        </p:nvSpPr>
        <p:spPr>
          <a:xfrm>
            <a:off x="295425" y="598125"/>
            <a:ext cx="8406600" cy="71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Handwriting Recognition using Artificial Intelligence Neural Network and Image Processing</a:t>
            </a:r>
            <a:br>
              <a:rPr lang="en" sz="1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i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Sara Aqab , Muhammad Usman Tariq, 2020</a:t>
            </a:r>
            <a:endParaRPr i="1" sz="16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88" name="Google Shape;288;p32"/>
          <p:cNvSpPr/>
          <p:nvPr/>
        </p:nvSpPr>
        <p:spPr>
          <a:xfrm>
            <a:off x="710950" y="1466650"/>
            <a:ext cx="7695600" cy="31326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2"/>
          <p:cNvSpPr txBox="1"/>
          <p:nvPr/>
        </p:nvSpPr>
        <p:spPr>
          <a:xfrm>
            <a:off x="650925" y="1508725"/>
            <a:ext cx="7695600" cy="291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Prikupljanje slika i digitalizacija - </a:t>
            </a:r>
            <a:r>
              <a:rPr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pretvaranje ulaznog papira u elektronički format putem skeniranja</a:t>
            </a: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1"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Preprocesiranje </a:t>
            </a:r>
            <a:endParaRPr b="1"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Uklanjanje buke</a:t>
            </a:r>
            <a:r>
              <a:rPr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: zvukovi mogu da kontaminiraju slike, te ih uklanjamo i postižemo bolju kvalitetu slike</a:t>
            </a:r>
            <a:endParaRPr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Binarizacija:</a:t>
            </a:r>
            <a:r>
              <a:rPr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transformiše sliku iz sivih tonova u crno-bijele tonove - pretvaraući je u binarnu sliku manje kvalitete</a:t>
            </a:r>
            <a:endParaRPr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Normalizacija</a:t>
            </a:r>
            <a:r>
              <a:rPr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: mijenja raspon vrijednosti intenziteta piksela u standardnu ​​veličinu.</a:t>
            </a:r>
            <a:endParaRPr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Ispravljanje iskošenja, stanjivanje</a:t>
            </a:r>
            <a:r>
              <a:rPr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: transformiše sliku u širinu 1 px za lakše prepoznavanje karakteristika</a:t>
            </a:r>
            <a:endParaRPr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Segmentacija - </a:t>
            </a:r>
            <a:r>
              <a:rPr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o</a:t>
            </a:r>
            <a:r>
              <a:rPr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dvajaju se pojedinačni znakovi iz slike, što rezultira u višestrukim segmentima slika poznata kao super pikseli. </a:t>
            </a:r>
            <a:endParaRPr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Ekstrakcija značajki - </a:t>
            </a:r>
            <a:r>
              <a:rPr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izdvajaju se karakteristike slike</a:t>
            </a:r>
            <a:endParaRPr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Prepoznavanje - </a:t>
            </a:r>
            <a:r>
              <a:rPr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za klasifikaciju se koristi neuronska mreža </a:t>
            </a:r>
            <a:endParaRPr sz="10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295425" y="598125"/>
            <a:ext cx="8406600" cy="714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Handwriting Recognition using Artificial Intelligence Neural Network and Image Processing</a:t>
            </a:r>
            <a:br>
              <a:rPr lang="en" sz="19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i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Sara Aqab , Muhammad Usman Tariq, 2020</a:t>
            </a:r>
            <a:endParaRPr i="1" sz="16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811150" y="1466650"/>
            <a:ext cx="75954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 txBox="1"/>
          <p:nvPr/>
        </p:nvSpPr>
        <p:spPr>
          <a:xfrm>
            <a:off x="976725" y="1628200"/>
            <a:ext cx="6864600" cy="228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Testiranje OCR modela  se može provesti na četiri načina: </a:t>
            </a:r>
            <a:endParaRPr b="1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b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Jedinično testiranje -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 pri čemu pojedinačno testiramo kod svake od faza OCR modela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b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Integracijsko testiranje - 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kombinirane su i testiranje jedinice sistema kao grupa ili jedinica. Glavni cilj je bio razotkriti probleme u međusobnoj komunikaciji.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b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Testiranje valjanosti - 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kako bi se utvrdilo je li razvojni proces ispunjava specificirane zahtjeve 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b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GUI testiranje - 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kako bi se osiguralo da zadovoljava navedene specifikacije</a:t>
            </a:r>
            <a:endParaRPr sz="1100">
              <a:solidFill>
                <a:schemeClr val="dk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9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4"/>
          <p:cNvGrpSpPr/>
          <p:nvPr/>
        </p:nvGrpSpPr>
        <p:grpSpPr>
          <a:xfrm rot="2599845">
            <a:off x="1012447" y="-247949"/>
            <a:ext cx="2485332" cy="2396203"/>
            <a:chOff x="1776490" y="1139789"/>
            <a:chExt cx="2638800" cy="2638500"/>
          </a:xfrm>
        </p:grpSpPr>
        <p:grpSp>
          <p:nvGrpSpPr>
            <p:cNvPr id="308" name="Google Shape;308;p34"/>
            <p:cNvGrpSpPr/>
            <p:nvPr/>
          </p:nvGrpSpPr>
          <p:grpSpPr>
            <a:xfrm>
              <a:off x="1776490" y="1139789"/>
              <a:ext cx="2638800" cy="2638500"/>
              <a:chOff x="1776490" y="1139789"/>
              <a:chExt cx="2638800" cy="2638500"/>
            </a:xfrm>
          </p:grpSpPr>
          <p:sp>
            <p:nvSpPr>
              <p:cNvPr id="309" name="Google Shape;309;p34"/>
              <p:cNvSpPr/>
              <p:nvPr/>
            </p:nvSpPr>
            <p:spPr>
              <a:xfrm rot="2700000">
                <a:off x="2851090" y="838032"/>
                <a:ext cx="489601" cy="3242014"/>
              </a:xfrm>
              <a:prstGeom prst="roundRect">
                <a:avLst>
                  <a:gd fmla="val 50000" name="adj"/>
                </a:avLst>
              </a:prstGeom>
              <a:solidFill>
                <a:srgbClr val="8A6917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42875" rotWithShape="0" algn="bl" dir="48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0" name="Google Shape;310;p34"/>
              <p:cNvSpPr txBox="1"/>
              <p:nvPr/>
            </p:nvSpPr>
            <p:spPr>
              <a:xfrm rot="-2700000">
                <a:off x="1853699" y="2187139"/>
                <a:ext cx="2689410" cy="3428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Pregled postojećih datasetova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11" name="Google Shape;311;p34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12" name="Google Shape;312;p34"/>
          <p:cNvSpPr/>
          <p:nvPr/>
        </p:nvSpPr>
        <p:spPr>
          <a:xfrm>
            <a:off x="7135156" y="2828275"/>
            <a:ext cx="1589700" cy="1528500"/>
          </a:xfrm>
          <a:prstGeom prst="ellipse">
            <a:avLst/>
          </a:prstGeom>
          <a:solidFill>
            <a:srgbClr val="5C4707"/>
          </a:solidFill>
          <a:ln cap="flat" cmpd="sng" w="38100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34"/>
          <p:cNvGrpSpPr/>
          <p:nvPr/>
        </p:nvGrpSpPr>
        <p:grpSpPr>
          <a:xfrm>
            <a:off x="5929049" y="1915811"/>
            <a:ext cx="1589620" cy="1528438"/>
            <a:chOff x="5544467" y="1644751"/>
            <a:chExt cx="1854000" cy="1854000"/>
          </a:xfrm>
        </p:grpSpPr>
        <p:sp>
          <p:nvSpPr>
            <p:cNvPr id="314" name="Google Shape;314;p34"/>
            <p:cNvSpPr/>
            <p:nvPr/>
          </p:nvSpPr>
          <p:spPr>
            <a:xfrm>
              <a:off x="5544467" y="1644751"/>
              <a:ext cx="1854000" cy="1854000"/>
            </a:xfrm>
            <a:prstGeom prst="ellipse">
              <a:avLst/>
            </a:prstGeom>
            <a:solidFill>
              <a:srgbClr val="634C06"/>
            </a:solidFill>
            <a:ln cap="flat" cmpd="sng" w="38100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 txBox="1"/>
            <p:nvPr/>
          </p:nvSpPr>
          <p:spPr>
            <a:xfrm>
              <a:off x="5986874" y="2173365"/>
              <a:ext cx="1124700" cy="1013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i="1" lang="en" sz="1100">
                  <a:solidFill>
                    <a:srgbClr val="E6BA33"/>
                  </a:solidFill>
                </a:rPr>
                <a:t>Ottoman Turkish Characters</a:t>
              </a:r>
              <a:endParaRPr i="1" sz="800">
                <a:solidFill>
                  <a:srgbClr val="E6BA33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t/>
              </a:r>
              <a:endParaRPr b="1" i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316" name="Google Shape;316;p34"/>
          <p:cNvGrpSpPr/>
          <p:nvPr/>
        </p:nvGrpSpPr>
        <p:grpSpPr>
          <a:xfrm>
            <a:off x="4778081" y="2805100"/>
            <a:ext cx="1589620" cy="1528438"/>
            <a:chOff x="5638112" y="2816545"/>
            <a:chExt cx="1854000" cy="1854000"/>
          </a:xfrm>
        </p:grpSpPr>
        <p:sp>
          <p:nvSpPr>
            <p:cNvPr id="317" name="Google Shape;317;p34"/>
            <p:cNvSpPr/>
            <p:nvPr/>
          </p:nvSpPr>
          <p:spPr>
            <a:xfrm>
              <a:off x="5638112" y="2816545"/>
              <a:ext cx="1854000" cy="1854000"/>
            </a:xfrm>
            <a:prstGeom prst="ellipse">
              <a:avLst/>
            </a:prstGeom>
            <a:solidFill>
              <a:srgbClr val="7F6000"/>
            </a:solidFill>
            <a:ln cap="flat" cmpd="sng" w="38100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4"/>
            <p:cNvSpPr txBox="1"/>
            <p:nvPr/>
          </p:nvSpPr>
          <p:spPr>
            <a:xfrm>
              <a:off x="5935132" y="3240096"/>
              <a:ext cx="1260000" cy="1013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i="1" lang="en" sz="1100">
                  <a:solidFill>
                    <a:srgbClr val="E6BA33"/>
                  </a:solidFill>
                </a:rPr>
                <a:t>Chinese Handwriting Recognition</a:t>
              </a:r>
              <a:endParaRPr i="1" sz="800">
                <a:solidFill>
                  <a:srgbClr val="E6BA33"/>
                </a:solidFill>
              </a:endParaRPr>
            </a:p>
          </p:txBody>
        </p:sp>
      </p:grpSp>
      <p:grpSp>
        <p:nvGrpSpPr>
          <p:cNvPr id="319" name="Google Shape;319;p34"/>
          <p:cNvGrpSpPr/>
          <p:nvPr/>
        </p:nvGrpSpPr>
        <p:grpSpPr>
          <a:xfrm>
            <a:off x="3641999" y="1872259"/>
            <a:ext cx="1589675" cy="1528523"/>
            <a:chOff x="5678079" y="1603373"/>
            <a:chExt cx="1959900" cy="1936800"/>
          </a:xfrm>
        </p:grpSpPr>
        <p:sp>
          <p:nvSpPr>
            <p:cNvPr id="320" name="Google Shape;320;p34"/>
            <p:cNvSpPr/>
            <p:nvPr/>
          </p:nvSpPr>
          <p:spPr>
            <a:xfrm>
              <a:off x="5678079" y="1603373"/>
              <a:ext cx="1959900" cy="1936800"/>
            </a:xfrm>
            <a:prstGeom prst="ellipse">
              <a:avLst/>
            </a:prstGeom>
            <a:solidFill>
              <a:srgbClr val="BF9000"/>
            </a:solidFill>
            <a:ln cap="flat" cmpd="sng" w="38100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4"/>
            <p:cNvSpPr txBox="1"/>
            <p:nvPr/>
          </p:nvSpPr>
          <p:spPr>
            <a:xfrm>
              <a:off x="6042563" y="1954828"/>
              <a:ext cx="1332000" cy="1150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i="1" lang="en" sz="1100">
                  <a:solidFill>
                    <a:srgbClr val="FFD966"/>
                  </a:solidFill>
                </a:rPr>
                <a:t>Arabic Handwritten Characters Dataset</a:t>
              </a:r>
              <a:endParaRPr i="1" sz="900">
                <a:solidFill>
                  <a:srgbClr val="FFD966"/>
                </a:solidFill>
              </a:endParaRPr>
            </a:p>
          </p:txBody>
        </p:sp>
      </p:grpSp>
      <p:grpSp>
        <p:nvGrpSpPr>
          <p:cNvPr id="322" name="Google Shape;322;p34"/>
          <p:cNvGrpSpPr/>
          <p:nvPr/>
        </p:nvGrpSpPr>
        <p:grpSpPr>
          <a:xfrm>
            <a:off x="2532192" y="2818315"/>
            <a:ext cx="1589620" cy="1528438"/>
            <a:chOff x="4455919" y="1237273"/>
            <a:chExt cx="1854000" cy="1854000"/>
          </a:xfrm>
        </p:grpSpPr>
        <p:sp>
          <p:nvSpPr>
            <p:cNvPr id="323" name="Google Shape;323;p34"/>
            <p:cNvSpPr/>
            <p:nvPr/>
          </p:nvSpPr>
          <p:spPr>
            <a:xfrm>
              <a:off x="4455919" y="1237273"/>
              <a:ext cx="1854000" cy="1854000"/>
            </a:xfrm>
            <a:prstGeom prst="ellipse">
              <a:avLst/>
            </a:prstGeom>
            <a:solidFill>
              <a:srgbClr val="F1C232"/>
            </a:solidFill>
            <a:ln cap="flat" cmpd="sng" w="38100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4"/>
            <p:cNvSpPr txBox="1"/>
            <p:nvPr/>
          </p:nvSpPr>
          <p:spPr>
            <a:xfrm>
              <a:off x="4722783" y="1634825"/>
              <a:ext cx="1365300" cy="1129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F1C232">
                  <a:alpha val="9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i="1" lang="en" sz="1100">
                  <a:solidFill>
                    <a:srgbClr val="7F6000"/>
                  </a:solidFill>
                </a:rPr>
                <a:t>Aida Calculus Math Handwriting Recognition</a:t>
              </a:r>
              <a:endParaRPr i="1" sz="1100">
                <a:solidFill>
                  <a:srgbClr val="7F6000"/>
                </a:solidFill>
              </a:endParaRPr>
            </a:p>
          </p:txBody>
        </p:sp>
      </p:grpSp>
      <p:grpSp>
        <p:nvGrpSpPr>
          <p:cNvPr id="325" name="Google Shape;325;p34"/>
          <p:cNvGrpSpPr/>
          <p:nvPr/>
        </p:nvGrpSpPr>
        <p:grpSpPr>
          <a:xfrm>
            <a:off x="1486789" y="1839336"/>
            <a:ext cx="1589620" cy="1528438"/>
            <a:chOff x="3072993" y="1644762"/>
            <a:chExt cx="1854000" cy="1854000"/>
          </a:xfrm>
        </p:grpSpPr>
        <p:sp>
          <p:nvSpPr>
            <p:cNvPr id="326" name="Google Shape;326;p34"/>
            <p:cNvSpPr/>
            <p:nvPr/>
          </p:nvSpPr>
          <p:spPr>
            <a:xfrm>
              <a:off x="3072993" y="1644762"/>
              <a:ext cx="1854000" cy="1854000"/>
            </a:xfrm>
            <a:prstGeom prst="ellipse">
              <a:avLst/>
            </a:prstGeom>
            <a:solidFill>
              <a:srgbClr val="FFD75D"/>
            </a:solidFill>
            <a:ln cap="flat" cmpd="sng" w="38100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4"/>
            <p:cNvSpPr txBox="1"/>
            <p:nvPr/>
          </p:nvSpPr>
          <p:spPr>
            <a:xfrm>
              <a:off x="3376567" y="2027556"/>
              <a:ext cx="1260000" cy="1065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BF9000">
                  <a:alpha val="9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i="1" lang="en" sz="1100">
                  <a:solidFill>
                    <a:srgbClr val="7F6000"/>
                  </a:solidFill>
                </a:rPr>
                <a:t>Cyrillic Handwriting Dataset</a:t>
              </a:r>
              <a:endParaRPr i="1">
                <a:solidFill>
                  <a:srgbClr val="7F6000"/>
                </a:solidFill>
              </a:endParaRPr>
            </a:p>
          </p:txBody>
        </p:sp>
      </p:grpSp>
      <p:sp>
        <p:nvSpPr>
          <p:cNvPr id="328" name="Google Shape;328;p34"/>
          <p:cNvSpPr txBox="1"/>
          <p:nvPr/>
        </p:nvSpPr>
        <p:spPr>
          <a:xfrm>
            <a:off x="7407224" y="3191125"/>
            <a:ext cx="1048200" cy="80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100">
                <a:solidFill>
                  <a:srgbClr val="E6BA33"/>
                </a:solidFill>
              </a:rPr>
              <a:t>Hindi Character Recognition</a:t>
            </a:r>
            <a:endParaRPr i="1" sz="800">
              <a:solidFill>
                <a:srgbClr val="E6BA33"/>
              </a:solidFill>
            </a:endParaRPr>
          </a:p>
        </p:txBody>
      </p:sp>
      <p:grpSp>
        <p:nvGrpSpPr>
          <p:cNvPr id="329" name="Google Shape;329;p34"/>
          <p:cNvGrpSpPr/>
          <p:nvPr/>
        </p:nvGrpSpPr>
        <p:grpSpPr>
          <a:xfrm>
            <a:off x="441554" y="2818314"/>
            <a:ext cx="1589620" cy="1528438"/>
            <a:chOff x="1212300" y="1897536"/>
            <a:chExt cx="1854000" cy="1854000"/>
          </a:xfrm>
        </p:grpSpPr>
        <p:sp>
          <p:nvSpPr>
            <p:cNvPr id="330" name="Google Shape;330;p34"/>
            <p:cNvSpPr/>
            <p:nvPr/>
          </p:nvSpPr>
          <p:spPr>
            <a:xfrm>
              <a:off x="1212300" y="1897536"/>
              <a:ext cx="1854000" cy="1854000"/>
            </a:xfrm>
            <a:prstGeom prst="ellipse">
              <a:avLst/>
            </a:prstGeom>
            <a:solidFill>
              <a:srgbClr val="FFDF82"/>
            </a:solidFill>
            <a:ln cap="flat" cmpd="sng" w="38100">
              <a:solidFill>
                <a:srgbClr val="FFF2CC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9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4"/>
            <p:cNvSpPr txBox="1"/>
            <p:nvPr/>
          </p:nvSpPr>
          <p:spPr>
            <a:xfrm>
              <a:off x="1488603" y="2275521"/>
              <a:ext cx="1301400" cy="11430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BF9000">
                  <a:alpha val="9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="1" i="1" lang="en" sz="1200">
                  <a:solidFill>
                    <a:srgbClr val="7F6000"/>
                  </a:solidFill>
                </a:rPr>
                <a:t>Handwriting recognition set</a:t>
              </a:r>
              <a:endParaRPr b="1" i="1" sz="1200">
                <a:solidFill>
                  <a:srgbClr val="7F6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/>
          <p:nvPr/>
        </p:nvSpPr>
        <p:spPr>
          <a:xfrm>
            <a:off x="811150" y="966850"/>
            <a:ext cx="7415100" cy="3924600"/>
          </a:xfrm>
          <a:prstGeom prst="round1Rect">
            <a:avLst>
              <a:gd fmla="val 0" name="adj"/>
            </a:avLst>
          </a:prstGeom>
          <a:solidFill>
            <a:srgbClr val="8A691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613" y="1107237"/>
            <a:ext cx="4154775" cy="3643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" name="Google Shape;341;p35"/>
          <p:cNvGrpSpPr/>
          <p:nvPr/>
        </p:nvGrpSpPr>
        <p:grpSpPr>
          <a:xfrm rot="2599845">
            <a:off x="1033672" y="-622924"/>
            <a:ext cx="2485332" cy="2396203"/>
            <a:chOff x="1776490" y="1139789"/>
            <a:chExt cx="2638800" cy="2638500"/>
          </a:xfrm>
        </p:grpSpPr>
        <p:grpSp>
          <p:nvGrpSpPr>
            <p:cNvPr id="342" name="Google Shape;342;p35"/>
            <p:cNvGrpSpPr/>
            <p:nvPr/>
          </p:nvGrpSpPr>
          <p:grpSpPr>
            <a:xfrm>
              <a:off x="1776490" y="1139789"/>
              <a:ext cx="2638800" cy="2638500"/>
              <a:chOff x="1776490" y="1139789"/>
              <a:chExt cx="2638800" cy="2638500"/>
            </a:xfrm>
          </p:grpSpPr>
          <p:sp>
            <p:nvSpPr>
              <p:cNvPr id="343" name="Google Shape;343;p35"/>
              <p:cNvSpPr/>
              <p:nvPr/>
            </p:nvSpPr>
            <p:spPr>
              <a:xfrm rot="2700000">
                <a:off x="2851090" y="838032"/>
                <a:ext cx="489601" cy="3242014"/>
              </a:xfrm>
              <a:prstGeom prst="roundRect">
                <a:avLst>
                  <a:gd fmla="val 50000" name="adj"/>
                </a:avLst>
              </a:prstGeom>
              <a:solidFill>
                <a:srgbClr val="8A6917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42875" rotWithShape="0" algn="bl" dir="48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44" name="Google Shape;344;p35"/>
              <p:cNvSpPr txBox="1"/>
              <p:nvPr/>
            </p:nvSpPr>
            <p:spPr>
              <a:xfrm rot="-2700000">
                <a:off x="1853699" y="2187139"/>
                <a:ext cx="2689410" cy="3428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Pregled postojećih datasetova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45" name="Google Shape;345;p35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6"/>
          <p:cNvGrpSpPr/>
          <p:nvPr/>
        </p:nvGrpSpPr>
        <p:grpSpPr>
          <a:xfrm rot="2599845">
            <a:off x="1002452" y="-597526"/>
            <a:ext cx="2504545" cy="2376042"/>
            <a:chOff x="1766253" y="1150832"/>
            <a:chExt cx="2659200" cy="2616300"/>
          </a:xfrm>
        </p:grpSpPr>
        <p:sp>
          <p:nvSpPr>
            <p:cNvPr id="354" name="Google Shape;354;p36"/>
            <p:cNvSpPr/>
            <p:nvPr/>
          </p:nvSpPr>
          <p:spPr>
            <a:xfrm rot="2737220">
              <a:off x="2850932" y="838619"/>
              <a:ext cx="489842" cy="3240725"/>
            </a:xfrm>
            <a:prstGeom prst="roundRect">
              <a:avLst>
                <a:gd fmla="val 50000" name="adj"/>
              </a:avLst>
            </a:prstGeom>
            <a:solidFill>
              <a:srgbClr val="BF9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480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highlight>
                  <a:srgbClr val="999999"/>
                </a:highlight>
              </a:endParaRPr>
            </a:p>
          </p:txBody>
        </p:sp>
        <p:sp>
          <p:nvSpPr>
            <p:cNvPr id="355" name="Google Shape;355;p36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6" name="Google Shape;356;p36"/>
          <p:cNvSpPr/>
          <p:nvPr/>
        </p:nvSpPr>
        <p:spPr>
          <a:xfrm>
            <a:off x="811150" y="966850"/>
            <a:ext cx="7415100" cy="3924600"/>
          </a:xfrm>
          <a:prstGeom prst="round1Rect">
            <a:avLst>
              <a:gd fmla="val 0" name="adj"/>
            </a:avLst>
          </a:prstGeom>
          <a:solidFill>
            <a:srgbClr val="BF9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338" y="1061313"/>
            <a:ext cx="6740723" cy="37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/>
          <p:nvPr/>
        </p:nvSpPr>
        <p:spPr>
          <a:xfrm>
            <a:off x="1148350" y="405900"/>
            <a:ext cx="24405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Metode prepocesiranja podataka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7"/>
          <p:cNvPicPr preferRelativeResize="0"/>
          <p:nvPr/>
        </p:nvPicPr>
        <p:blipFill rotWithShape="1">
          <a:blip r:embed="rId4">
            <a:alphaModFix/>
          </a:blip>
          <a:srcRect b="0" l="0" r="3938" t="0"/>
          <a:stretch/>
        </p:blipFill>
        <p:spPr>
          <a:xfrm>
            <a:off x="225325" y="205738"/>
            <a:ext cx="8693350" cy="4732025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40000" dist="47625">
              <a:srgbClr val="000000">
                <a:alpha val="52999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 txBox="1"/>
          <p:nvPr/>
        </p:nvSpPr>
        <p:spPr>
          <a:xfrm>
            <a:off x="0" y="0"/>
            <a:ext cx="9070200" cy="3758700"/>
          </a:xfrm>
          <a:prstGeom prst="rect">
            <a:avLst/>
          </a:prstGeom>
          <a:noFill/>
          <a:ln>
            <a:noFill/>
          </a:ln>
          <a:effectLst>
            <a:outerShdw blurRad="485775" rotWithShape="0" algn="bl" dir="5580000" dist="57150">
              <a:schemeClr val="dk1">
                <a:alpha val="87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F1C232"/>
                </a:solidFill>
                <a:latin typeface="Merriweather"/>
                <a:ea typeface="Merriweather"/>
                <a:cs typeface="Merriweather"/>
                <a:sym typeface="Merriweather"/>
              </a:rPr>
              <a:t>R</a:t>
            </a:r>
            <a:r>
              <a:rPr i="1" lang="en" sz="1600">
                <a:solidFill>
                  <a:srgbClr val="F1C232"/>
                </a:solidFill>
                <a:latin typeface="Merriweather"/>
                <a:ea typeface="Merriweather"/>
                <a:cs typeface="Merriweather"/>
                <a:sym typeface="Merriweather"/>
              </a:rPr>
              <a:t>adi smanjenja kompleksnosti prilikom treniranja neuronske mreže sva slova su konvertovana u mala</a:t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12" y="1282275"/>
            <a:ext cx="8652375" cy="36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9"/>
          <p:cNvSpPr/>
          <p:nvPr/>
        </p:nvSpPr>
        <p:spPr>
          <a:xfrm>
            <a:off x="3267751" y="1279376"/>
            <a:ext cx="2608500" cy="1064100"/>
          </a:xfrm>
          <a:prstGeom prst="rect">
            <a:avLst/>
          </a:prstGeom>
          <a:solidFill>
            <a:srgbClr val="7F6000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PREPROCESIRANJE</a:t>
            </a:r>
            <a:endParaRPr sz="1600">
              <a:solidFill>
                <a:srgbClr val="F1C232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380" name="Google Shape;380;p39"/>
          <p:cNvSpPr/>
          <p:nvPr/>
        </p:nvSpPr>
        <p:spPr>
          <a:xfrm>
            <a:off x="972728" y="3004479"/>
            <a:ext cx="2250900" cy="913800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LABELE</a:t>
            </a:r>
            <a:endParaRPr>
              <a:solidFill>
                <a:srgbClr val="7F6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381" name="Google Shape;381;p39"/>
          <p:cNvSpPr/>
          <p:nvPr/>
        </p:nvSpPr>
        <p:spPr>
          <a:xfrm>
            <a:off x="5920376" y="3004479"/>
            <a:ext cx="2250900" cy="913800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SLIKE</a:t>
            </a:r>
            <a:endParaRPr sz="1800">
              <a:solidFill>
                <a:srgbClr val="7F6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382" name="Google Shape;382;p39"/>
          <p:cNvCxnSpPr>
            <a:stCxn id="379" idx="2"/>
            <a:endCxn id="381" idx="0"/>
          </p:cNvCxnSpPr>
          <p:nvPr/>
        </p:nvCxnSpPr>
        <p:spPr>
          <a:xfrm flipH="1" rot="-5400000">
            <a:off x="5478451" y="1437026"/>
            <a:ext cx="660900" cy="24738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383" name="Google Shape;383;p39"/>
          <p:cNvCxnSpPr>
            <a:stCxn id="380" idx="0"/>
            <a:endCxn id="379" idx="2"/>
          </p:cNvCxnSpPr>
          <p:nvPr/>
        </p:nvCxnSpPr>
        <p:spPr>
          <a:xfrm rot="-5400000">
            <a:off x="3004628" y="1437129"/>
            <a:ext cx="660900" cy="24738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0"/>
          <p:cNvSpPr txBox="1"/>
          <p:nvPr/>
        </p:nvSpPr>
        <p:spPr>
          <a:xfrm>
            <a:off x="0" y="143575"/>
            <a:ext cx="9144000" cy="4425300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chemeClr val="dk1">
                <a:alpha val="8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F1C232"/>
                </a:solidFill>
                <a:latin typeface="Merriweather"/>
                <a:ea typeface="Merriweather"/>
                <a:cs typeface="Merriweather"/>
                <a:sym typeface="Merriweather"/>
              </a:rPr>
              <a:t>Preprocesiranje labela</a:t>
            </a:r>
            <a:endParaRPr b="1"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1C232"/>
                </a:solidFill>
                <a:latin typeface="Merriweather"/>
                <a:ea typeface="Merriweather"/>
                <a:cs typeface="Merriweather"/>
                <a:sym typeface="Merriweather"/>
              </a:rPr>
              <a:t>U labelama se nalaze karakteri, tj. nenumeričke vrijednosti → potrebno enkodirati. </a:t>
            </a:r>
            <a:endParaRPr b="1" i="1" sz="11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F1C232"/>
                </a:solidFill>
                <a:latin typeface="Merriweather"/>
                <a:ea typeface="Merriweather"/>
                <a:cs typeface="Merriweather"/>
                <a:sym typeface="Merriweather"/>
              </a:rPr>
              <a:t>Za potrebe enkodiranja korišteno kodiranje na osnovu rječnika uz pomoć Kerasove gotove funkcije Tokenizer. </a:t>
            </a:r>
            <a:endParaRPr b="1" i="1" sz="1100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90" name="Google Shape;390;p40"/>
          <p:cNvPicPr preferRelativeResize="0"/>
          <p:nvPr/>
        </p:nvPicPr>
        <p:blipFill rotWithShape="1">
          <a:blip r:embed="rId4">
            <a:alphaModFix/>
          </a:blip>
          <a:srcRect b="0" l="0" r="7800" t="0"/>
          <a:stretch/>
        </p:blipFill>
        <p:spPr>
          <a:xfrm>
            <a:off x="356425" y="1970325"/>
            <a:ext cx="8431150" cy="259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5" st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6" st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7" st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8" st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19" st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389">
                                            <p:txEl>
                                              <p:pRg end="20" st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1"/>
          <p:cNvSpPr txBox="1"/>
          <p:nvPr>
            <p:ph idx="1" type="body"/>
          </p:nvPr>
        </p:nvSpPr>
        <p:spPr>
          <a:xfrm>
            <a:off x="582075" y="1017725"/>
            <a:ext cx="3719400" cy="3275700"/>
          </a:xfrm>
          <a:prstGeom prst="rect">
            <a:avLst/>
          </a:prstGeom>
          <a:noFill/>
          <a:effectLst>
            <a:outerShdw blurRad="442913" rotWithShape="0" algn="bl" dir="6000000" dist="19050">
              <a:schemeClr val="dk1">
                <a:alpha val="90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Preprocesiranje slika</a:t>
            </a:r>
            <a:endParaRPr b="1"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Dimenzije fotografija su stavljene na fiksnu veličinu (64x256), budući da neuronske mreže primaju ulaze iste veličine (uz pomoć funkcije </a:t>
            </a:r>
            <a:r>
              <a:rPr i="1"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reshape</a:t>
            </a: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).</a:t>
            </a:r>
            <a:endParaRPr sz="11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Korištena je funkcija za normalizaciju koja postavlja vrijednosti piksela na interval [0,1], neophodna zbog povećanja dinamičkog raspona, dovodi raspon vrijednosti intenziteta slike u normalnu distribuciju.</a:t>
            </a:r>
            <a:endParaRPr sz="1100">
              <a:solidFill>
                <a:schemeClr val="accent2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399" name="Google Shape;39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2870" y="789800"/>
            <a:ext cx="3258179" cy="37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2478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737750" y="535150"/>
            <a:ext cx="5325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Primjer digitalizacije ručno pisanog teksta</a:t>
            </a:r>
            <a:endParaRPr b="1" sz="32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740" y="1228815"/>
            <a:ext cx="6538526" cy="3263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 rotWithShape="1">
          <a:blip r:embed="rId4">
            <a:alphaModFix/>
          </a:blip>
          <a:srcRect b="51095" l="0" r="0" t="0"/>
          <a:stretch/>
        </p:blipFill>
        <p:spPr>
          <a:xfrm>
            <a:off x="0" y="0"/>
            <a:ext cx="9144002" cy="3220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2"/>
          <p:cNvPicPr preferRelativeResize="0"/>
          <p:nvPr/>
        </p:nvPicPr>
        <p:blipFill rotWithShape="1">
          <a:blip r:embed="rId4">
            <a:alphaModFix/>
          </a:blip>
          <a:srcRect b="0" l="0" r="0" t="70791"/>
          <a:stretch/>
        </p:blipFill>
        <p:spPr>
          <a:xfrm>
            <a:off x="0" y="3220234"/>
            <a:ext cx="9144002" cy="192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3"/>
          <p:cNvPicPr preferRelativeResize="0"/>
          <p:nvPr/>
        </p:nvPicPr>
        <p:blipFill rotWithShape="1">
          <a:blip r:embed="rId3">
            <a:alphaModFix/>
          </a:blip>
          <a:srcRect b="0" l="0" r="6916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4"/>
          <p:cNvSpPr/>
          <p:nvPr/>
        </p:nvSpPr>
        <p:spPr>
          <a:xfrm>
            <a:off x="1609050" y="1055700"/>
            <a:ext cx="5925900" cy="525300"/>
          </a:xfrm>
          <a:prstGeom prst="rect">
            <a:avLst/>
          </a:prstGeom>
          <a:solidFill>
            <a:srgbClr val="7F6000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1C232"/>
                </a:solidFill>
              </a:rPr>
              <a:t>Konvolucijska neuronska mreža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420" name="Google Shape;420;p44"/>
          <p:cNvSpPr/>
          <p:nvPr/>
        </p:nvSpPr>
        <p:spPr>
          <a:xfrm>
            <a:off x="1385276" y="2151925"/>
            <a:ext cx="1725600" cy="5826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34C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34C06"/>
                </a:solidFill>
              </a:rPr>
              <a:t>Dvodimenzionalni pooling sloj (MaxPooling2D)</a:t>
            </a:r>
            <a:endParaRPr b="1" sz="1000">
              <a:solidFill>
                <a:srgbClr val="634C06"/>
              </a:solidFill>
            </a:endParaRPr>
          </a:p>
        </p:txBody>
      </p:sp>
      <p:sp>
        <p:nvSpPr>
          <p:cNvPr id="421" name="Google Shape;421;p44"/>
          <p:cNvSpPr/>
          <p:nvPr/>
        </p:nvSpPr>
        <p:spPr>
          <a:xfrm>
            <a:off x="3781950" y="4072350"/>
            <a:ext cx="1725600" cy="5826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34C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34C06"/>
                </a:solidFill>
              </a:rPr>
              <a:t>Dvodimenzionalni pooling sloj (MaxPooling2D)</a:t>
            </a:r>
            <a:endParaRPr b="1" sz="1000">
              <a:solidFill>
                <a:srgbClr val="634C06"/>
              </a:solidFill>
            </a:endParaRPr>
          </a:p>
        </p:txBody>
      </p:sp>
      <p:sp>
        <p:nvSpPr>
          <p:cNvPr id="422" name="Google Shape;422;p44"/>
          <p:cNvSpPr/>
          <p:nvPr/>
        </p:nvSpPr>
        <p:spPr>
          <a:xfrm>
            <a:off x="7160600" y="3397425"/>
            <a:ext cx="1725600" cy="5826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34C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34C06"/>
                </a:solidFill>
              </a:rPr>
              <a:t>Regularizacija (Dropout)</a:t>
            </a:r>
            <a:endParaRPr b="1" sz="1000">
              <a:solidFill>
                <a:srgbClr val="634C06"/>
              </a:solidFill>
            </a:endParaRPr>
          </a:p>
        </p:txBody>
      </p:sp>
      <p:sp>
        <p:nvSpPr>
          <p:cNvPr id="423" name="Google Shape;423;p44"/>
          <p:cNvSpPr/>
          <p:nvPr/>
        </p:nvSpPr>
        <p:spPr>
          <a:xfrm>
            <a:off x="6157926" y="2151913"/>
            <a:ext cx="1725600" cy="5826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34C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34C06"/>
                </a:solidFill>
              </a:rPr>
              <a:t>Dense-sloj (Dense)</a:t>
            </a:r>
            <a:endParaRPr b="1" sz="1000">
              <a:solidFill>
                <a:srgbClr val="634C06"/>
              </a:solidFill>
            </a:endParaRPr>
          </a:p>
        </p:txBody>
      </p:sp>
      <p:sp>
        <p:nvSpPr>
          <p:cNvPr id="424" name="Google Shape;424;p44"/>
          <p:cNvSpPr/>
          <p:nvPr/>
        </p:nvSpPr>
        <p:spPr>
          <a:xfrm>
            <a:off x="2641951" y="2990900"/>
            <a:ext cx="1725600" cy="5826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34C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34C06"/>
                </a:solidFill>
              </a:rPr>
              <a:t>Dvodimenzionalni konvolucijski sloj (Conv2D)</a:t>
            </a:r>
            <a:endParaRPr b="1" sz="1000">
              <a:solidFill>
                <a:srgbClr val="634C06"/>
              </a:solidFill>
            </a:endParaRPr>
          </a:p>
        </p:txBody>
      </p:sp>
      <p:sp>
        <p:nvSpPr>
          <p:cNvPr id="425" name="Google Shape;425;p44"/>
          <p:cNvSpPr/>
          <p:nvPr/>
        </p:nvSpPr>
        <p:spPr>
          <a:xfrm>
            <a:off x="307200" y="3397425"/>
            <a:ext cx="1725600" cy="5826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34C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34C06"/>
                </a:solidFill>
              </a:rPr>
              <a:t>Dvodimenzionalni konvolucijski sloj (Cov2D)</a:t>
            </a:r>
            <a:endParaRPr b="1" sz="1300">
              <a:solidFill>
                <a:srgbClr val="634C06"/>
              </a:solidFill>
            </a:endParaRPr>
          </a:p>
        </p:txBody>
      </p:sp>
      <p:cxnSp>
        <p:nvCxnSpPr>
          <p:cNvPr id="426" name="Google Shape;426;p44"/>
          <p:cNvCxnSpPr>
            <a:stCxn id="420" idx="0"/>
            <a:endCxn id="419" idx="2"/>
          </p:cNvCxnSpPr>
          <p:nvPr/>
        </p:nvCxnSpPr>
        <p:spPr>
          <a:xfrm rot="-5400000">
            <a:off x="3124526" y="704575"/>
            <a:ext cx="570900" cy="23238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1C232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</p:cxnSp>
      <p:cxnSp>
        <p:nvCxnSpPr>
          <p:cNvPr id="427" name="Google Shape;427;p44"/>
          <p:cNvCxnSpPr>
            <a:stCxn id="419" idx="2"/>
            <a:endCxn id="424" idx="0"/>
          </p:cNvCxnSpPr>
          <p:nvPr/>
        </p:nvCxnSpPr>
        <p:spPr>
          <a:xfrm rot="5400000">
            <a:off x="3333450" y="1752450"/>
            <a:ext cx="1410000" cy="10671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F1C232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</p:cxnSp>
      <p:cxnSp>
        <p:nvCxnSpPr>
          <p:cNvPr id="428" name="Google Shape;428;p44"/>
          <p:cNvCxnSpPr>
            <a:stCxn id="425" idx="0"/>
            <a:endCxn id="419" idx="1"/>
          </p:cNvCxnSpPr>
          <p:nvPr/>
        </p:nvCxnSpPr>
        <p:spPr>
          <a:xfrm rot="-5400000">
            <a:off x="350100" y="2138325"/>
            <a:ext cx="2079000" cy="439200"/>
          </a:xfrm>
          <a:prstGeom prst="bentConnector2">
            <a:avLst/>
          </a:prstGeom>
          <a:noFill/>
          <a:ln cap="flat" cmpd="sng" w="19050">
            <a:solidFill>
              <a:srgbClr val="F1C232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</p:cxnSp>
      <p:cxnSp>
        <p:nvCxnSpPr>
          <p:cNvPr id="429" name="Google Shape;429;p44"/>
          <p:cNvCxnSpPr>
            <a:stCxn id="419" idx="3"/>
            <a:endCxn id="422" idx="0"/>
          </p:cNvCxnSpPr>
          <p:nvPr/>
        </p:nvCxnSpPr>
        <p:spPr>
          <a:xfrm>
            <a:off x="7534950" y="1318350"/>
            <a:ext cx="488400" cy="2079000"/>
          </a:xfrm>
          <a:prstGeom prst="bentConnector2">
            <a:avLst/>
          </a:prstGeom>
          <a:noFill/>
          <a:ln cap="flat" cmpd="sng" w="19050">
            <a:solidFill>
              <a:srgbClr val="F1C232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</p:cxnSp>
      <p:cxnSp>
        <p:nvCxnSpPr>
          <p:cNvPr id="430" name="Google Shape;430;p44"/>
          <p:cNvCxnSpPr>
            <a:stCxn id="423" idx="0"/>
            <a:endCxn id="419" idx="2"/>
          </p:cNvCxnSpPr>
          <p:nvPr/>
        </p:nvCxnSpPr>
        <p:spPr>
          <a:xfrm flipH="1" rot="5400000">
            <a:off x="5510976" y="642163"/>
            <a:ext cx="570900" cy="24486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rgbClr val="F1C232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</p:cxnSp>
      <p:sp>
        <p:nvSpPr>
          <p:cNvPr id="431" name="Google Shape;431;p44"/>
          <p:cNvSpPr/>
          <p:nvPr/>
        </p:nvSpPr>
        <p:spPr>
          <a:xfrm>
            <a:off x="4844299" y="2990901"/>
            <a:ext cx="1725600" cy="582600"/>
          </a:xfrm>
          <a:prstGeom prst="rect">
            <a:avLst/>
          </a:prstGeom>
          <a:solidFill>
            <a:srgbClr val="F1C232"/>
          </a:solidFill>
          <a:ln cap="flat" cmpd="sng" w="19050">
            <a:solidFill>
              <a:srgbClr val="634C0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634C06"/>
                </a:solidFill>
              </a:rPr>
              <a:t>Regularizacija (Dropout)</a:t>
            </a:r>
            <a:endParaRPr b="1" sz="1000">
              <a:solidFill>
                <a:srgbClr val="634C06"/>
              </a:solidFill>
            </a:endParaRPr>
          </a:p>
        </p:txBody>
      </p:sp>
      <p:cxnSp>
        <p:nvCxnSpPr>
          <p:cNvPr id="432" name="Google Shape;432;p44"/>
          <p:cNvCxnSpPr>
            <a:stCxn id="431" idx="0"/>
            <a:endCxn id="419" idx="2"/>
          </p:cNvCxnSpPr>
          <p:nvPr/>
        </p:nvCxnSpPr>
        <p:spPr>
          <a:xfrm flipH="1" rot="5400000">
            <a:off x="4434499" y="1718301"/>
            <a:ext cx="1410000" cy="11352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F1C232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</p:cxnSp>
      <p:cxnSp>
        <p:nvCxnSpPr>
          <p:cNvPr id="433" name="Google Shape;433;p44"/>
          <p:cNvCxnSpPr>
            <a:stCxn id="421" idx="0"/>
            <a:endCxn id="419" idx="2"/>
          </p:cNvCxnSpPr>
          <p:nvPr/>
        </p:nvCxnSpPr>
        <p:spPr>
          <a:xfrm flipH="1" rot="5400000">
            <a:off x="3362700" y="2790300"/>
            <a:ext cx="2491200" cy="729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1C232"/>
            </a:solidFill>
            <a:prstDash val="dot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</p:cxnSp>
      <p:sp>
        <p:nvSpPr>
          <p:cNvPr id="434" name="Google Shape;434;p44"/>
          <p:cNvSpPr/>
          <p:nvPr/>
        </p:nvSpPr>
        <p:spPr>
          <a:xfrm rot="5274757">
            <a:off x="1770459" y="-899367"/>
            <a:ext cx="453001" cy="2999400"/>
          </a:xfrm>
          <a:prstGeom prst="roundRect">
            <a:avLst>
              <a:gd fmla="val 50000" name="adj"/>
            </a:avLst>
          </a:prstGeom>
          <a:solidFill>
            <a:srgbClr val="E6BA3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35" name="Google Shape;435;p44"/>
          <p:cNvSpPr txBox="1"/>
          <p:nvPr/>
        </p:nvSpPr>
        <p:spPr>
          <a:xfrm>
            <a:off x="972750" y="415675"/>
            <a:ext cx="2048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45A0C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E4909"/>
                </a:solidFill>
                <a:latin typeface="Roboto"/>
                <a:ea typeface="Roboto"/>
                <a:cs typeface="Roboto"/>
                <a:sym typeface="Roboto"/>
              </a:rPr>
              <a:t>Treniranje modela</a:t>
            </a:r>
            <a:endParaRPr/>
          </a:p>
        </p:txBody>
      </p:sp>
      <p:sp>
        <p:nvSpPr>
          <p:cNvPr id="436" name="Google Shape;436;p44"/>
          <p:cNvSpPr/>
          <p:nvPr/>
        </p:nvSpPr>
        <p:spPr>
          <a:xfrm>
            <a:off x="665542" y="452274"/>
            <a:ext cx="307200" cy="29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5"/>
          <p:cNvSpPr txBox="1"/>
          <p:nvPr/>
        </p:nvSpPr>
        <p:spPr>
          <a:xfrm>
            <a:off x="640125" y="2073000"/>
            <a:ext cx="2633700" cy="1098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BA33"/>
                </a:solidFill>
                <a:latin typeface="Merriweather"/>
                <a:ea typeface="Merriweather"/>
                <a:cs typeface="Merriweather"/>
                <a:sym typeface="Merriweather"/>
              </a:rPr>
              <a:t>U posljednjoj iteraciji tuninga dobijeni su sljedeći parametri:</a:t>
            </a:r>
            <a:endParaRPr b="1" sz="1800">
              <a:solidFill>
                <a:srgbClr val="E6BA33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3479025" y="829188"/>
            <a:ext cx="5020200" cy="3485100"/>
          </a:xfrm>
          <a:prstGeom prst="round1Rect">
            <a:avLst>
              <a:gd fmla="val 0" name="adj"/>
            </a:avLst>
          </a:prstGeom>
          <a:solidFill>
            <a:srgbClr val="E6BA3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575" y="1091675"/>
            <a:ext cx="4559100" cy="29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6"/>
          <p:cNvSpPr/>
          <p:nvPr/>
        </p:nvSpPr>
        <p:spPr>
          <a:xfrm rot="5274757">
            <a:off x="2001034" y="-747542"/>
            <a:ext cx="453001" cy="2999400"/>
          </a:xfrm>
          <a:prstGeom prst="roundRect">
            <a:avLst>
              <a:gd fmla="val 50000" name="adj"/>
            </a:avLst>
          </a:prstGeom>
          <a:solidFill>
            <a:srgbClr val="E6BA3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53" name="Google Shape;453;p46"/>
          <p:cNvSpPr/>
          <p:nvPr/>
        </p:nvSpPr>
        <p:spPr>
          <a:xfrm>
            <a:off x="811150" y="1466650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E6BA33"/>
          </a:solidFill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6"/>
          <p:cNvSpPr txBox="1"/>
          <p:nvPr/>
        </p:nvSpPr>
        <p:spPr>
          <a:xfrm>
            <a:off x="1164600" y="1632775"/>
            <a:ext cx="6505500" cy="257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8A691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Dvodimenzionalni konvolucijski sloj (</a:t>
            </a:r>
            <a:r>
              <a:rPr b="1" i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Conv2D</a:t>
            </a:r>
            <a:r>
              <a:rPr b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b="1" sz="13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Broj filtera: 32</a:t>
            </a:r>
            <a:endParaRPr sz="9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Veličina kernela: 2</a:t>
            </a:r>
            <a:endParaRPr sz="9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Aktivacijska funkcija: </a:t>
            </a:r>
            <a:r>
              <a:rPr i="1"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relu</a:t>
            </a:r>
            <a:endParaRPr i="1" sz="9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Strides: 1</a:t>
            </a:r>
            <a:endParaRPr b="1" sz="11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Dvodimenzionalni pooling sloj (</a:t>
            </a:r>
            <a:r>
              <a:rPr b="1" i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MaxPooling2D</a:t>
            </a:r>
            <a:r>
              <a:rPr b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b="1" sz="13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Dvodimenzionalni konvolucijski sloj (</a:t>
            </a:r>
            <a:r>
              <a:rPr b="1" i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Conv2D</a:t>
            </a:r>
            <a:r>
              <a:rPr b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b="1" sz="13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Broj filtera: 64</a:t>
            </a:r>
            <a:endParaRPr sz="9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Veličina kernela: 2</a:t>
            </a:r>
            <a:endParaRPr sz="9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Aktivacijska funkcija: </a:t>
            </a:r>
            <a:r>
              <a:rPr i="1"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relu</a:t>
            </a:r>
            <a:endParaRPr i="1" sz="9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900"/>
              <a:buFont typeface="Merriweather"/>
              <a:buChar char="●"/>
            </a:pPr>
            <a:r>
              <a:rPr lang="en" sz="9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Strides: 1</a:t>
            </a:r>
            <a:endParaRPr b="1" sz="11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Dvodimenzionalni pooling sloj (</a:t>
            </a:r>
            <a:r>
              <a:rPr b="1" i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MaxPooling2D</a:t>
            </a:r>
            <a:r>
              <a:rPr b="1" lang="en" sz="13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b="1" sz="13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5" name="Google Shape;455;p46"/>
          <p:cNvSpPr txBox="1"/>
          <p:nvPr/>
        </p:nvSpPr>
        <p:spPr>
          <a:xfrm>
            <a:off x="914150" y="567500"/>
            <a:ext cx="27648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45A0C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E4909"/>
                </a:solidFill>
                <a:latin typeface="Roboto"/>
                <a:ea typeface="Roboto"/>
                <a:cs typeface="Roboto"/>
                <a:sym typeface="Roboto"/>
              </a:rPr>
              <a:t>Konvolucijska neuronska mreža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5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7"/>
          <p:cNvSpPr/>
          <p:nvPr/>
        </p:nvSpPr>
        <p:spPr>
          <a:xfrm rot="5274757">
            <a:off x="2001034" y="-747542"/>
            <a:ext cx="453001" cy="2999400"/>
          </a:xfrm>
          <a:prstGeom prst="roundRect">
            <a:avLst>
              <a:gd fmla="val 50000" name="adj"/>
            </a:avLst>
          </a:prstGeom>
          <a:solidFill>
            <a:srgbClr val="E6BA3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64" name="Google Shape;464;p47"/>
          <p:cNvSpPr/>
          <p:nvPr/>
        </p:nvSpPr>
        <p:spPr>
          <a:xfrm>
            <a:off x="811150" y="1466650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E6BA33"/>
          </a:solidFill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7"/>
          <p:cNvSpPr txBox="1"/>
          <p:nvPr/>
        </p:nvSpPr>
        <p:spPr>
          <a:xfrm>
            <a:off x="1319250" y="1913925"/>
            <a:ext cx="5432100" cy="218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8A691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Regularizacija (</a:t>
            </a:r>
            <a:r>
              <a:rPr b="1" i="1" lang="en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Dropout</a:t>
            </a:r>
            <a:r>
              <a:rPr b="1" lang="en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b="1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Dropout: 0.2</a:t>
            </a:r>
            <a:endParaRPr sz="10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Dense sloj (</a:t>
            </a:r>
            <a:r>
              <a:rPr b="1" i="1" lang="en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Dense</a:t>
            </a:r>
            <a:r>
              <a:rPr b="1" lang="en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b="1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Dense units: 256</a:t>
            </a:r>
            <a:endParaRPr sz="10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Aktivacijska funkcija: </a:t>
            </a:r>
            <a:r>
              <a:rPr i="1" lang="en" sz="10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relu</a:t>
            </a:r>
            <a:endParaRPr i="1" sz="10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Regularizacija (</a:t>
            </a:r>
            <a:r>
              <a:rPr b="1" i="1" lang="en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Dropout</a:t>
            </a:r>
            <a:r>
              <a:rPr b="1" lang="en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b="1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21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4707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5C4707"/>
                </a:solidFill>
                <a:latin typeface="Merriweather"/>
                <a:ea typeface="Merriweather"/>
                <a:cs typeface="Merriweather"/>
                <a:sym typeface="Merriweather"/>
              </a:rPr>
              <a:t>Dropout: 0.3</a:t>
            </a:r>
            <a:endParaRPr sz="1000">
              <a:solidFill>
                <a:srgbClr val="5C4707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914150" y="567500"/>
            <a:ext cx="27648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45A0C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E4909"/>
                </a:solidFill>
                <a:latin typeface="Roboto"/>
                <a:ea typeface="Roboto"/>
                <a:cs typeface="Roboto"/>
                <a:sym typeface="Roboto"/>
              </a:rPr>
              <a:t>Konvolucijska neuronska mreža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8"/>
          <p:cNvSpPr/>
          <p:nvPr/>
        </p:nvSpPr>
        <p:spPr>
          <a:xfrm rot="5274757">
            <a:off x="2001034" y="-747542"/>
            <a:ext cx="453001" cy="2999400"/>
          </a:xfrm>
          <a:prstGeom prst="roundRect">
            <a:avLst>
              <a:gd fmla="val 50000" name="adj"/>
            </a:avLst>
          </a:prstGeom>
          <a:solidFill>
            <a:srgbClr val="E6BA3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75" name="Google Shape;475;p48"/>
          <p:cNvSpPr/>
          <p:nvPr/>
        </p:nvSpPr>
        <p:spPr>
          <a:xfrm>
            <a:off x="811150" y="1466650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E6BA33"/>
          </a:solidFill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 txBox="1"/>
          <p:nvPr/>
        </p:nvSpPr>
        <p:spPr>
          <a:xfrm>
            <a:off x="1001875" y="1805250"/>
            <a:ext cx="2139300" cy="252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8A691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Pretvaranje CNN u RNN korištenjem Kerasove funckije </a:t>
            </a:r>
            <a:r>
              <a:rPr i="1" lang="en" sz="11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Bidirectional </a:t>
            </a:r>
            <a:r>
              <a:rPr lang="en" sz="11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zajedno sa modelom </a:t>
            </a:r>
            <a:r>
              <a:rPr i="1" lang="en" sz="11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LSTM </a:t>
            </a:r>
            <a:r>
              <a:rPr lang="en" sz="11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(</a:t>
            </a:r>
            <a:r>
              <a:rPr i="1" lang="en" sz="11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Long Short Term Memory</a:t>
            </a:r>
            <a:r>
              <a:rPr lang="en" sz="11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)</a:t>
            </a:r>
            <a:endParaRPr sz="11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Dodan je još jedan Dense sloj sa 34 izlaza i aktivacijskom funkcijom </a:t>
            </a:r>
            <a:r>
              <a:rPr i="1" lang="en" sz="1100">
                <a:solidFill>
                  <a:srgbClr val="5E4909"/>
                </a:solidFill>
                <a:latin typeface="Merriweather"/>
                <a:ea typeface="Merriweather"/>
                <a:cs typeface="Merriweather"/>
                <a:sym typeface="Merriweather"/>
              </a:rPr>
              <a:t>softmax</a:t>
            </a:r>
            <a:endParaRPr i="1" sz="11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7" name="Google Shape;477;p48"/>
          <p:cNvSpPr txBox="1"/>
          <p:nvPr/>
        </p:nvSpPr>
        <p:spPr>
          <a:xfrm>
            <a:off x="914150" y="567500"/>
            <a:ext cx="27648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45A0C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E4909"/>
                </a:solidFill>
                <a:latin typeface="Roboto"/>
                <a:ea typeface="Roboto"/>
                <a:cs typeface="Roboto"/>
                <a:sym typeface="Roboto"/>
              </a:rPr>
              <a:t>Rekurentna </a:t>
            </a:r>
            <a:r>
              <a:rPr b="1" lang="en" sz="1200">
                <a:solidFill>
                  <a:srgbClr val="5E4909"/>
                </a:solidFill>
                <a:latin typeface="Roboto"/>
                <a:ea typeface="Roboto"/>
                <a:cs typeface="Roboto"/>
                <a:sym typeface="Roboto"/>
              </a:rPr>
              <a:t>neuronska mreža</a:t>
            </a:r>
            <a:endParaRPr/>
          </a:p>
        </p:txBody>
      </p:sp>
      <p:pic>
        <p:nvPicPr>
          <p:cNvPr id="478" name="Google Shape;4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775" y="1935724"/>
            <a:ext cx="4801999" cy="2049900"/>
          </a:xfrm>
          <a:prstGeom prst="rect">
            <a:avLst/>
          </a:prstGeom>
          <a:noFill/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9"/>
          <p:cNvSpPr/>
          <p:nvPr/>
        </p:nvSpPr>
        <p:spPr>
          <a:xfrm rot="5274757">
            <a:off x="2001034" y="-747542"/>
            <a:ext cx="453001" cy="2999400"/>
          </a:xfrm>
          <a:prstGeom prst="roundRect">
            <a:avLst>
              <a:gd fmla="val 50000" name="adj"/>
            </a:avLst>
          </a:prstGeom>
          <a:solidFill>
            <a:srgbClr val="E6BA3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87" name="Google Shape;487;p49"/>
          <p:cNvSpPr/>
          <p:nvPr/>
        </p:nvSpPr>
        <p:spPr>
          <a:xfrm>
            <a:off x="811150" y="1466650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E6BA33"/>
          </a:solidFill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9"/>
          <p:cNvSpPr txBox="1"/>
          <p:nvPr/>
        </p:nvSpPr>
        <p:spPr>
          <a:xfrm>
            <a:off x="1001875" y="1611550"/>
            <a:ext cx="2139300" cy="5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8A691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9" name="Google Shape;489;p49"/>
          <p:cNvSpPr txBox="1"/>
          <p:nvPr/>
        </p:nvSpPr>
        <p:spPr>
          <a:xfrm>
            <a:off x="914150" y="567500"/>
            <a:ext cx="27648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45A0C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E4909"/>
                </a:solidFill>
                <a:latin typeface="Roboto"/>
                <a:ea typeface="Roboto"/>
                <a:cs typeface="Roboto"/>
                <a:sym typeface="Roboto"/>
              </a:rPr>
              <a:t>Funkcija gubitka - CTC loss</a:t>
            </a:r>
            <a:endParaRPr/>
          </a:p>
        </p:txBody>
      </p:sp>
      <p:pic>
        <p:nvPicPr>
          <p:cNvPr id="490" name="Google Shape;49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650" y="2267838"/>
            <a:ext cx="5395600" cy="1486725"/>
          </a:xfrm>
          <a:prstGeom prst="rect">
            <a:avLst/>
          </a:prstGeom>
          <a:noFill/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0"/>
          <p:cNvSpPr/>
          <p:nvPr/>
        </p:nvSpPr>
        <p:spPr>
          <a:xfrm rot="5274757">
            <a:off x="2001034" y="-747542"/>
            <a:ext cx="453001" cy="2999400"/>
          </a:xfrm>
          <a:prstGeom prst="roundRect">
            <a:avLst>
              <a:gd fmla="val 50000" name="adj"/>
            </a:avLst>
          </a:prstGeom>
          <a:solidFill>
            <a:srgbClr val="E6BA3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99" name="Google Shape;499;p50"/>
          <p:cNvSpPr/>
          <p:nvPr/>
        </p:nvSpPr>
        <p:spPr>
          <a:xfrm>
            <a:off x="811150" y="1139350"/>
            <a:ext cx="7554600" cy="3650400"/>
          </a:xfrm>
          <a:prstGeom prst="round1Rect">
            <a:avLst>
              <a:gd fmla="val 15911" name="adj"/>
            </a:avLst>
          </a:prstGeom>
          <a:solidFill>
            <a:srgbClr val="E6BA33"/>
          </a:solidFill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0"/>
          <p:cNvSpPr txBox="1"/>
          <p:nvPr/>
        </p:nvSpPr>
        <p:spPr>
          <a:xfrm>
            <a:off x="1001875" y="1611550"/>
            <a:ext cx="2139300" cy="57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8A6917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5E490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01" name="Google Shape;501;p50"/>
          <p:cNvSpPr txBox="1"/>
          <p:nvPr/>
        </p:nvSpPr>
        <p:spPr>
          <a:xfrm>
            <a:off x="914150" y="567500"/>
            <a:ext cx="27648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45A0C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5E4909"/>
                </a:solidFill>
                <a:latin typeface="Roboto"/>
                <a:ea typeface="Roboto"/>
                <a:cs typeface="Roboto"/>
                <a:sym typeface="Roboto"/>
              </a:rPr>
              <a:t>Funkcija gubitka - CTC loss</a:t>
            </a:r>
            <a:endParaRPr/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875" y="1368088"/>
            <a:ext cx="3581496" cy="1048825"/>
          </a:xfrm>
          <a:prstGeom prst="rect">
            <a:avLst/>
          </a:prstGeom>
          <a:noFill/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</p:pic>
      <p:pic>
        <p:nvPicPr>
          <p:cNvPr id="503" name="Google Shape;50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974" y="2571749"/>
            <a:ext cx="5020599" cy="617500"/>
          </a:xfrm>
          <a:prstGeom prst="rect">
            <a:avLst/>
          </a:prstGeom>
          <a:noFill/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</p:pic>
      <p:pic>
        <p:nvPicPr>
          <p:cNvPr id="504" name="Google Shape;50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875" y="3304000"/>
            <a:ext cx="5600901" cy="1170050"/>
          </a:xfrm>
          <a:prstGeom prst="rect">
            <a:avLst/>
          </a:prstGeom>
          <a:noFill/>
          <a:ln cap="flat" cmpd="sng" w="9525">
            <a:solidFill>
              <a:srgbClr val="8A691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1"/>
          <p:cNvSpPr txBox="1"/>
          <p:nvPr/>
        </p:nvSpPr>
        <p:spPr>
          <a:xfrm>
            <a:off x="324950" y="367025"/>
            <a:ext cx="4336800" cy="163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  <a:latin typeface="Merriweather"/>
                <a:ea typeface="Merriweather"/>
                <a:cs typeface="Merriweather"/>
                <a:sym typeface="Merriweather"/>
              </a:rPr>
              <a:t>Procenat uspješnosti predviđanja ovakve neuronske mreže nad validacijskim skupom podataka je:</a:t>
            </a:r>
            <a:endParaRPr b="1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rgbClr val="F1C232"/>
                </a:solidFill>
                <a:latin typeface="Merriweather"/>
                <a:ea typeface="Merriweather"/>
                <a:cs typeface="Merriweather"/>
                <a:sym typeface="Merriweather"/>
              </a:rPr>
              <a:t>71.7 % tačno predviđenih riječi</a:t>
            </a:r>
            <a:endParaRPr b="1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rgbClr val="F1C232"/>
                </a:solidFill>
                <a:latin typeface="Merriweather"/>
                <a:ea typeface="Merriweather"/>
                <a:cs typeface="Merriweather"/>
                <a:sym typeface="Merriweather"/>
              </a:rPr>
              <a:t>89.9% tačno predviđenih karaktera</a:t>
            </a:r>
            <a:endParaRPr b="1">
              <a:solidFill>
                <a:srgbClr val="F1C23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26563"/>
            <a:ext cx="4083675" cy="3890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2" name="Google Shape;5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875" y="2185523"/>
            <a:ext cx="2832950" cy="26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3267751" y="1279376"/>
            <a:ext cx="2608500" cy="1064100"/>
          </a:xfrm>
          <a:prstGeom prst="rect">
            <a:avLst/>
          </a:prstGeom>
          <a:solidFill>
            <a:srgbClr val="7F6000"/>
          </a:solidFill>
          <a:ln cap="flat" cmpd="sng" w="3810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1C232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Prepoznavanje rukopisa</a:t>
            </a:r>
            <a:endParaRPr sz="1600">
              <a:solidFill>
                <a:srgbClr val="F1C232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972728" y="3004479"/>
            <a:ext cx="2250900" cy="913800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F6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Optičko / Offline</a:t>
            </a:r>
            <a:endParaRPr>
              <a:solidFill>
                <a:srgbClr val="7F6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7F6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F6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Automatsko pretvaranje teksta sa slike u slova</a:t>
            </a:r>
            <a:endParaRPr sz="700">
              <a:solidFill>
                <a:srgbClr val="7F6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5920376" y="3004479"/>
            <a:ext cx="2250900" cy="913800"/>
          </a:xfrm>
          <a:prstGeom prst="rect">
            <a:avLst/>
          </a:prstGeom>
          <a:solidFill>
            <a:srgbClr val="F1C232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Online</a:t>
            </a:r>
            <a:endParaRPr>
              <a:solidFill>
                <a:srgbClr val="7F6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7F6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7F6000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Automatsko pretvaranje teksta napisanog na posebnom digitalizatoru</a:t>
            </a:r>
            <a:endParaRPr sz="700">
              <a:solidFill>
                <a:srgbClr val="7F6000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cxnSp>
        <p:nvCxnSpPr>
          <p:cNvPr id="93" name="Google Shape;93;p16"/>
          <p:cNvCxnSpPr>
            <a:stCxn id="90" idx="2"/>
            <a:endCxn id="92" idx="0"/>
          </p:cNvCxnSpPr>
          <p:nvPr/>
        </p:nvCxnSpPr>
        <p:spPr>
          <a:xfrm flipH="1" rot="-5400000">
            <a:off x="5478451" y="1437026"/>
            <a:ext cx="660900" cy="24738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94" name="Google Shape;94;p16"/>
          <p:cNvCxnSpPr>
            <a:stCxn id="91" idx="0"/>
            <a:endCxn id="90" idx="2"/>
          </p:cNvCxnSpPr>
          <p:nvPr/>
        </p:nvCxnSpPr>
        <p:spPr>
          <a:xfrm rot="-5400000">
            <a:off x="3004628" y="1437129"/>
            <a:ext cx="660900" cy="24738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2"/>
          <p:cNvSpPr txBox="1"/>
          <p:nvPr/>
        </p:nvSpPr>
        <p:spPr>
          <a:xfrm>
            <a:off x="438900" y="1596300"/>
            <a:ext cx="4133100" cy="195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</a:t>
            </a:r>
            <a:r>
              <a:rPr b="1" i="1"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reniranje zaustavljeno u trenutku razdvajanja krivulja gubitka </a:t>
            </a:r>
            <a:r>
              <a:rPr b="1" i="1"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-&gt; </a:t>
            </a:r>
            <a:r>
              <a:rPr b="1" i="1"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izbjegli smo pojavu underfittinga</a:t>
            </a:r>
            <a:endParaRPr b="1" i="1"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7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Krivulje nisu drastično razmaknute -&gt; nije došlo ni do overfittinga</a:t>
            </a:r>
            <a:endParaRPr b="1" i="1" sz="20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19" name="Google Shape;51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850" y="1190625"/>
            <a:ext cx="3838575" cy="2762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53"/>
          <p:cNvGrpSpPr/>
          <p:nvPr/>
        </p:nvGrpSpPr>
        <p:grpSpPr>
          <a:xfrm rot="2575829">
            <a:off x="717941" y="-414070"/>
            <a:ext cx="2516702" cy="2363137"/>
            <a:chOff x="-4053074" y="1844156"/>
            <a:chExt cx="2672100" cy="2601900"/>
          </a:xfrm>
        </p:grpSpPr>
        <p:sp>
          <p:nvSpPr>
            <p:cNvPr id="526" name="Google Shape;526;p53"/>
            <p:cNvSpPr/>
            <p:nvPr/>
          </p:nvSpPr>
          <p:spPr>
            <a:xfrm rot="2761036">
              <a:off x="-2961969" y="1525109"/>
              <a:ext cx="489890" cy="3239994"/>
            </a:xfrm>
            <a:prstGeom prst="roundRect">
              <a:avLst>
                <a:gd fmla="val 50000" name="adj"/>
              </a:avLst>
            </a:prstGeom>
            <a:solidFill>
              <a:srgbClr val="EEC85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280000" dist="19050">
                <a:srgbClr val="000000">
                  <a:alpha val="9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27" name="Google Shape;527;p53"/>
            <p:cNvSpPr/>
            <p:nvPr/>
          </p:nvSpPr>
          <p:spPr>
            <a:xfrm rot="-2662659">
              <a:off x="-3727509" y="3822497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28" name="Google Shape;528;p53"/>
          <p:cNvSpPr txBox="1"/>
          <p:nvPr/>
        </p:nvSpPr>
        <p:spPr>
          <a:xfrm>
            <a:off x="1078200" y="582850"/>
            <a:ext cx="1599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Testiranje modela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53"/>
          <p:cNvSpPr/>
          <p:nvPr/>
        </p:nvSpPr>
        <p:spPr>
          <a:xfrm>
            <a:off x="811150" y="1466650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EEC855"/>
          </a:solidFill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3"/>
          <p:cNvSpPr txBox="1"/>
          <p:nvPr/>
        </p:nvSpPr>
        <p:spPr>
          <a:xfrm>
            <a:off x="1171675" y="1808225"/>
            <a:ext cx="2295000" cy="2907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9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Korišten testni skup podataka izdvojen unutar folders </a:t>
            </a:r>
            <a:r>
              <a:rPr b="1" i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test_v2</a:t>
            </a: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(korišteno 3000 od 30 000 slika).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Implementirana funkcija za dekodiranje labela</a:t>
            </a:r>
            <a:endParaRPr b="1" i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31" name="Google Shape;5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2400" y="2335462"/>
            <a:ext cx="4419850" cy="1351475"/>
          </a:xfrm>
          <a:prstGeom prst="rect">
            <a:avLst/>
          </a:prstGeom>
          <a:noFill/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54"/>
          <p:cNvGrpSpPr/>
          <p:nvPr/>
        </p:nvGrpSpPr>
        <p:grpSpPr>
          <a:xfrm rot="2575829">
            <a:off x="717941" y="-414070"/>
            <a:ext cx="2516702" cy="2363137"/>
            <a:chOff x="-4053074" y="1844156"/>
            <a:chExt cx="2672100" cy="2601900"/>
          </a:xfrm>
        </p:grpSpPr>
        <p:sp>
          <p:nvSpPr>
            <p:cNvPr id="538" name="Google Shape;538;p54"/>
            <p:cNvSpPr/>
            <p:nvPr/>
          </p:nvSpPr>
          <p:spPr>
            <a:xfrm rot="2761036">
              <a:off x="-2961969" y="1525109"/>
              <a:ext cx="489890" cy="3239994"/>
            </a:xfrm>
            <a:prstGeom prst="roundRect">
              <a:avLst>
                <a:gd fmla="val 50000" name="adj"/>
              </a:avLst>
            </a:prstGeom>
            <a:solidFill>
              <a:srgbClr val="EEC85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280000" dist="19050">
                <a:srgbClr val="000000">
                  <a:alpha val="9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39" name="Google Shape;539;p54"/>
            <p:cNvSpPr/>
            <p:nvPr/>
          </p:nvSpPr>
          <p:spPr>
            <a:xfrm rot="-2662659">
              <a:off x="-3743716" y="3804430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0" name="Google Shape;540;p54"/>
          <p:cNvSpPr txBox="1"/>
          <p:nvPr/>
        </p:nvSpPr>
        <p:spPr>
          <a:xfrm>
            <a:off x="1078200" y="582850"/>
            <a:ext cx="1599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Testiranje modela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54"/>
          <p:cNvSpPr/>
          <p:nvPr/>
        </p:nvSpPr>
        <p:spPr>
          <a:xfrm>
            <a:off x="811150" y="1308875"/>
            <a:ext cx="7554600" cy="3495000"/>
          </a:xfrm>
          <a:prstGeom prst="round1Rect">
            <a:avLst>
              <a:gd fmla="val 15911" name="adj"/>
            </a:avLst>
          </a:prstGeom>
          <a:solidFill>
            <a:srgbClr val="EEC855"/>
          </a:solidFill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496" y="1405750"/>
            <a:ext cx="2642325" cy="3301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3" name="Google Shape;543;p54"/>
          <p:cNvSpPr txBox="1"/>
          <p:nvPr/>
        </p:nvSpPr>
        <p:spPr>
          <a:xfrm>
            <a:off x="1223900" y="3044050"/>
            <a:ext cx="3301200" cy="1391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9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Procenat uspješnosti nad testnim skupom: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71.3% tačno previđenih riječi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89.3% tačno predviđenih karaktera</a:t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44" name="Google Shape;54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750" y="1521125"/>
            <a:ext cx="4130300" cy="1298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0" name="Google Shape;550;p55"/>
          <p:cNvGrpSpPr/>
          <p:nvPr/>
        </p:nvGrpSpPr>
        <p:grpSpPr>
          <a:xfrm rot="2575829">
            <a:off x="717941" y="-414070"/>
            <a:ext cx="2516702" cy="2363137"/>
            <a:chOff x="-4053074" y="1844156"/>
            <a:chExt cx="2672100" cy="2601900"/>
          </a:xfrm>
        </p:grpSpPr>
        <p:sp>
          <p:nvSpPr>
            <p:cNvPr id="551" name="Google Shape;551;p55"/>
            <p:cNvSpPr/>
            <p:nvPr/>
          </p:nvSpPr>
          <p:spPr>
            <a:xfrm rot="2761036">
              <a:off x="-2961969" y="1525109"/>
              <a:ext cx="489890" cy="3239994"/>
            </a:xfrm>
            <a:prstGeom prst="roundRect">
              <a:avLst>
                <a:gd fmla="val 50000" name="adj"/>
              </a:avLst>
            </a:prstGeom>
            <a:solidFill>
              <a:srgbClr val="EEC85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280000" dist="19050">
                <a:srgbClr val="000000">
                  <a:alpha val="9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552" name="Google Shape;552;p55"/>
            <p:cNvSpPr/>
            <p:nvPr/>
          </p:nvSpPr>
          <p:spPr>
            <a:xfrm rot="-2662659">
              <a:off x="-3727509" y="3822497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3" name="Google Shape;553;p55"/>
          <p:cNvSpPr txBox="1"/>
          <p:nvPr/>
        </p:nvSpPr>
        <p:spPr>
          <a:xfrm>
            <a:off x="1078200" y="582850"/>
            <a:ext cx="1599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Testiranje modela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55"/>
          <p:cNvSpPr/>
          <p:nvPr/>
        </p:nvSpPr>
        <p:spPr>
          <a:xfrm>
            <a:off x="811150" y="1308875"/>
            <a:ext cx="7554600" cy="3495000"/>
          </a:xfrm>
          <a:prstGeom prst="round1Rect">
            <a:avLst>
              <a:gd fmla="val 15911" name="adj"/>
            </a:avLst>
          </a:prstGeom>
          <a:solidFill>
            <a:srgbClr val="EEC855"/>
          </a:solidFill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5"/>
          <p:cNvSpPr txBox="1"/>
          <p:nvPr/>
        </p:nvSpPr>
        <p:spPr>
          <a:xfrm>
            <a:off x="1078200" y="1680875"/>
            <a:ext cx="3301200" cy="191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9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Procenat uspješnosti nad našim testnim skupom: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82% tačno previđenih riječi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●"/>
            </a:pPr>
            <a:r>
              <a:rPr b="1"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87.3% tačno predviđenih karaktera</a:t>
            </a:r>
            <a:endParaRPr b="1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56" name="Google Shape;5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600" y="1608600"/>
            <a:ext cx="2942900" cy="439925"/>
          </a:xfrm>
          <a:prstGeom prst="rect">
            <a:avLst/>
          </a:prstGeom>
          <a:noFill/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</p:pic>
      <p:pic>
        <p:nvPicPr>
          <p:cNvPr id="557" name="Google Shape;55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375" y="2571750"/>
            <a:ext cx="2171700" cy="266700"/>
          </a:xfrm>
          <a:prstGeom prst="rect">
            <a:avLst/>
          </a:prstGeom>
          <a:noFill/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</p:pic>
      <p:pic>
        <p:nvPicPr>
          <p:cNvPr id="558" name="Google Shape;558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8388" y="3162525"/>
            <a:ext cx="2581275" cy="361950"/>
          </a:xfrm>
          <a:prstGeom prst="rect">
            <a:avLst/>
          </a:prstGeom>
          <a:noFill/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</p:pic>
      <p:pic>
        <p:nvPicPr>
          <p:cNvPr id="559" name="Google Shape;559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9650" y="3865000"/>
            <a:ext cx="2981714" cy="439925"/>
          </a:xfrm>
          <a:prstGeom prst="rect">
            <a:avLst/>
          </a:prstGeom>
          <a:noFill/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</p:pic>
      <p:pic>
        <p:nvPicPr>
          <p:cNvPr id="560" name="Google Shape;560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06863" y="3216275"/>
            <a:ext cx="2295525" cy="381000"/>
          </a:xfrm>
          <a:prstGeom prst="rect">
            <a:avLst/>
          </a:prstGeom>
          <a:noFill/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56"/>
          <p:cNvSpPr/>
          <p:nvPr/>
        </p:nvSpPr>
        <p:spPr>
          <a:xfrm>
            <a:off x="811150" y="1466650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EEC855"/>
          </a:solidFill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56"/>
          <p:cNvSpPr txBox="1"/>
          <p:nvPr/>
        </p:nvSpPr>
        <p:spPr>
          <a:xfrm>
            <a:off x="1112650" y="1997950"/>
            <a:ext cx="6951600" cy="202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9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Ovi rezultati su zadovoljavajući, i za procenat tačno predviđenih karaktera i za procenat tačno predviđenih riječi. Naravno, u oba rezultata, procenat tačno predviđenih karaktera je veći, što je i očekivano, radi lakšeg identificiranja posebnih karaktera, nego riječi, koji se u mnogim pismima </a:t>
            </a:r>
            <a:r>
              <a:rPr i="1"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.</a:t>
            </a:r>
            <a:endParaRPr i="1" sz="1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Način na koji bismo poboljšali jeste da uvećamo i trening i testni skup. </a:t>
            </a:r>
            <a:endParaRPr sz="1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Naime, mi smo za trening skup koristili 30 000 od 300 000 slika, a za testni 3 000 od 30 000.  S tim da bi svako povećanje broja trening slika, drastično uvećavalo i vrijeme treniranja modela.</a:t>
            </a:r>
            <a:endParaRPr sz="1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pSp>
        <p:nvGrpSpPr>
          <p:cNvPr id="568" name="Google Shape;568;p56"/>
          <p:cNvGrpSpPr/>
          <p:nvPr/>
        </p:nvGrpSpPr>
        <p:grpSpPr>
          <a:xfrm rot="2599845">
            <a:off x="714508" y="-244904"/>
            <a:ext cx="2504545" cy="2376042"/>
            <a:chOff x="1766253" y="1150832"/>
            <a:chExt cx="2659200" cy="2616300"/>
          </a:xfrm>
        </p:grpSpPr>
        <p:sp>
          <p:nvSpPr>
            <p:cNvPr id="569" name="Google Shape;569;p56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0" name="Google Shape;570;p56"/>
            <p:cNvSpPr/>
            <p:nvPr/>
          </p:nvSpPr>
          <p:spPr>
            <a:xfrm rot="2737220">
              <a:off x="2850932" y="838619"/>
              <a:ext cx="489842" cy="3240725"/>
            </a:xfrm>
            <a:prstGeom prst="roundRect">
              <a:avLst>
                <a:gd fmla="val 50000" name="adj"/>
              </a:avLst>
            </a:prstGeom>
            <a:solidFill>
              <a:srgbClr val="F0CB5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28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71" name="Google Shape;571;p56"/>
          <p:cNvSpPr txBox="1"/>
          <p:nvPr/>
        </p:nvSpPr>
        <p:spPr>
          <a:xfrm rot="-37528">
            <a:off x="914559" y="784597"/>
            <a:ext cx="2198531" cy="3171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Osvrt na dobijena rješenja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56"/>
          <p:cNvSpPr/>
          <p:nvPr/>
        </p:nvSpPr>
        <p:spPr>
          <a:xfrm>
            <a:off x="580145" y="795117"/>
            <a:ext cx="307200" cy="29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7"/>
          <p:cNvSpPr/>
          <p:nvPr/>
        </p:nvSpPr>
        <p:spPr>
          <a:xfrm>
            <a:off x="811150" y="1466650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EEC855"/>
          </a:solidFill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7"/>
          <p:cNvSpPr txBox="1"/>
          <p:nvPr/>
        </p:nvSpPr>
        <p:spPr>
          <a:xfrm>
            <a:off x="1096200" y="1819900"/>
            <a:ext cx="6951600" cy="238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90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Treniranje našeg modela izvršili smo pomoću upotrebe </a:t>
            </a:r>
            <a:r>
              <a:rPr b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k</a:t>
            </a:r>
            <a:r>
              <a:rPr b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onvolucijskih i rekurentnih neuronskih </a:t>
            </a:r>
            <a:r>
              <a:rPr b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mreža.</a:t>
            </a:r>
            <a:br>
              <a:rPr b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U svrhe implementacije korištena je Kerasova funkcija </a:t>
            </a:r>
            <a:r>
              <a:rPr i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Bidirectional 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zajedno sa modelom LSTM (</a:t>
            </a:r>
            <a:r>
              <a:rPr i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Long Short Term Memory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)).</a:t>
            </a:r>
            <a:endParaRPr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mbria Math"/>
              <a:buChar char="●"/>
            </a:pP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Poređenje naših rezultata vršiti sa rezultatima iz sljedeća dva rada: </a:t>
            </a:r>
            <a:r>
              <a:rPr b="1" i="1"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A Review of Various Handwriting Recognition Methods i Offline Persian Handwriting Recognition with CNN and RNN-CTC, </a:t>
            </a:r>
            <a:r>
              <a:rPr lang="en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upravo jer prvi navedeni rad vrši treniranje svog modela putem konvolucione neuronske mreže, a drugi putem rekurentne neuronske mreže.</a:t>
            </a:r>
            <a:endParaRPr b="1" sz="19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80" name="Google Shape;580;p57"/>
          <p:cNvGrpSpPr/>
          <p:nvPr/>
        </p:nvGrpSpPr>
        <p:grpSpPr>
          <a:xfrm rot="2599845">
            <a:off x="790708" y="-244904"/>
            <a:ext cx="2504545" cy="2376042"/>
            <a:chOff x="1766253" y="1150832"/>
            <a:chExt cx="2659200" cy="2616300"/>
          </a:xfrm>
        </p:grpSpPr>
        <p:sp>
          <p:nvSpPr>
            <p:cNvPr id="581" name="Google Shape;581;p57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2" name="Google Shape;582;p57"/>
            <p:cNvSpPr/>
            <p:nvPr/>
          </p:nvSpPr>
          <p:spPr>
            <a:xfrm rot="2737220">
              <a:off x="2850932" y="838619"/>
              <a:ext cx="489842" cy="3240725"/>
            </a:xfrm>
            <a:prstGeom prst="roundRect">
              <a:avLst>
                <a:gd fmla="val 50000" name="adj"/>
              </a:avLst>
            </a:prstGeom>
            <a:solidFill>
              <a:srgbClr val="F0CB5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5280000" dist="19050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  <p:sp>
        <p:nvSpPr>
          <p:cNvPr id="583" name="Google Shape;583;p57"/>
          <p:cNvSpPr txBox="1"/>
          <p:nvPr/>
        </p:nvSpPr>
        <p:spPr>
          <a:xfrm rot="-37528">
            <a:off x="1066959" y="784597"/>
            <a:ext cx="2198531" cy="3171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Osvrt na dobijena rješenja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57"/>
          <p:cNvSpPr/>
          <p:nvPr/>
        </p:nvSpPr>
        <p:spPr>
          <a:xfrm>
            <a:off x="656345" y="795117"/>
            <a:ext cx="307200" cy="296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b="1" sz="1000">
              <a:solidFill>
                <a:srgbClr val="3D3D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8"/>
          <p:cNvSpPr/>
          <p:nvPr/>
        </p:nvSpPr>
        <p:spPr>
          <a:xfrm>
            <a:off x="794700" y="1487925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EEC855"/>
          </a:solidFill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8"/>
          <p:cNvSpPr txBox="1"/>
          <p:nvPr/>
        </p:nvSpPr>
        <p:spPr>
          <a:xfrm>
            <a:off x="422700" y="668600"/>
            <a:ext cx="7926600" cy="74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Poređenje s radom</a:t>
            </a:r>
            <a:endParaRPr b="1" sz="17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A Review of Various Handwriting Recognition Methods</a:t>
            </a:r>
            <a:r>
              <a:rPr b="1" i="1" lang="en" sz="16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endParaRPr b="1" sz="2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graphicFrame>
        <p:nvGraphicFramePr>
          <p:cNvPr id="592" name="Google Shape;592;p58"/>
          <p:cNvGraphicFramePr/>
          <p:nvPr/>
        </p:nvGraphicFramePr>
        <p:xfrm>
          <a:off x="1226975" y="168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{7CECDCD6-697B-414F-A315-139D46CF631E}</a:tableStyleId>
              </a:tblPr>
              <a:tblGrid>
                <a:gridCol w="2003325"/>
                <a:gridCol w="2413000"/>
                <a:gridCol w="22737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Mreža spomenutog rada</a:t>
                      </a:r>
                      <a:endParaRPr b="1" sz="13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Naša mreža</a:t>
                      </a:r>
                      <a:endParaRPr b="1" sz="13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Konstrukcija </a:t>
                      </a:r>
                      <a:endParaRPr b="1" sz="13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neuronske mreže</a:t>
                      </a:r>
                      <a:endParaRPr b="1" sz="13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CNN sa slojevima : convolutional, pooling, fully-connected i soft-max,</a:t>
                      </a: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CNN sa</a:t>
                      </a: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sojevima: dva konvolucijska sloja, dva pooling sloja, jednog </a:t>
                      </a:r>
                      <a:r>
                        <a:rPr i="1"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dense</a:t>
                      </a: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-sloja, kao i funkcija </a:t>
                      </a:r>
                      <a:r>
                        <a:rPr i="1"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Dropout</a:t>
                      </a: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 korištena za regularizacije.</a:t>
                      </a: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Performanse </a:t>
                      </a:r>
                      <a:endParaRPr b="1" sz="13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neuronske mreže</a:t>
                      </a:r>
                      <a:endParaRPr b="1" sz="13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V</a:t>
                      </a: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eliku tačnost, ali i vrlo sporo izvršavanje, radi velike količine podataka. </a:t>
                      </a:r>
                      <a:b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</a:b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V</a:t>
                      </a: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eliku tačnost, </a:t>
                      </a:r>
                      <a:endParaRPr sz="11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ali i vrlo sporo izvršavanje, </a:t>
                      </a:r>
                      <a:endParaRPr sz="11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radi velike količine podataka. </a:t>
                      </a:r>
                      <a:b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</a:b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2575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59"/>
          <p:cNvSpPr txBox="1"/>
          <p:nvPr/>
        </p:nvSpPr>
        <p:spPr>
          <a:xfrm>
            <a:off x="1404550" y="311575"/>
            <a:ext cx="4703700" cy="49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99" name="Google Shape;599;p59"/>
          <p:cNvSpPr/>
          <p:nvPr/>
        </p:nvSpPr>
        <p:spPr>
          <a:xfrm>
            <a:off x="794700" y="1487925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EEC855"/>
          </a:solidFill>
          <a:ln cap="flat" cmpd="sng" w="19050">
            <a:solidFill>
              <a:srgbClr val="5C4707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9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00" name="Google Shape;600;p59"/>
          <p:cNvGraphicFramePr/>
          <p:nvPr/>
        </p:nvGraphicFramePr>
        <p:xfrm>
          <a:off x="1157375" y="1882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{7CECDCD6-697B-414F-A315-139D46CF631E}</a:tableStyleId>
              </a:tblPr>
              <a:tblGrid>
                <a:gridCol w="1921350"/>
                <a:gridCol w="2052475"/>
                <a:gridCol w="2773525"/>
              </a:tblGrid>
              <a:tr h="39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Mreža spomenutog rada</a:t>
                      </a:r>
                      <a:endParaRPr b="1" sz="12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Naša mreža</a:t>
                      </a:r>
                      <a:endParaRPr b="1" sz="12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1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Konstrukcija </a:t>
                      </a:r>
                      <a:endParaRPr b="1" sz="12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neuronske mreže</a:t>
                      </a:r>
                      <a:endParaRPr b="1" sz="12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CNN i RNN </a:t>
                      </a:r>
                      <a:endParaRPr sz="11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uz BTLSM slojeve</a:t>
                      </a: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Također treniranje RNNom, pri čemu je korištena Kerasova funkcija </a:t>
                      </a:r>
                      <a:r>
                        <a:rPr i="1"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Bidirectional </a:t>
                      </a: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zajedno sa modelom LSTM (</a:t>
                      </a:r>
                      <a:r>
                        <a:rPr i="1"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Long Short Term Memory</a:t>
                      </a: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)</a:t>
                      </a: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Performanse </a:t>
                      </a:r>
                      <a:endParaRPr b="1" sz="12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neuronske mreže</a:t>
                      </a:r>
                      <a:endParaRPr b="1" sz="12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Problem čitljivosti, r</a:t>
                      </a: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ukopisi su sastavljeni od pisanih slova.</a:t>
                      </a: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</a:br>
                      <a:endParaRPr sz="1100"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Nema p</a:t>
                      </a:r>
                      <a: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roblem čitljivosti, rukopisi su sastavljeni od štampani slova.</a:t>
                      </a: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100">
                          <a:solidFill>
                            <a:srgbClr val="7F6000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</a:br>
                      <a:endParaRPr>
                        <a:solidFill>
                          <a:srgbClr val="7F6000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7F6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1" name="Google Shape;601;p59"/>
          <p:cNvSpPr txBox="1"/>
          <p:nvPr/>
        </p:nvSpPr>
        <p:spPr>
          <a:xfrm>
            <a:off x="243525" y="593325"/>
            <a:ext cx="8349300" cy="78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Poređenje s radom </a:t>
            </a:r>
            <a:endParaRPr b="1" sz="18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Offline Persian Handwriting Recognition with CNN and RNN-CTC</a:t>
            </a:r>
            <a:endParaRPr b="1" i="1" sz="18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7"/>
          <p:cNvGrpSpPr/>
          <p:nvPr/>
        </p:nvGrpSpPr>
        <p:grpSpPr>
          <a:xfrm>
            <a:off x="1344648" y="459712"/>
            <a:ext cx="2890824" cy="4198515"/>
            <a:chOff x="2744034" y="1146343"/>
            <a:chExt cx="1827900" cy="2399700"/>
          </a:xfrm>
        </p:grpSpPr>
        <p:sp>
          <p:nvSpPr>
            <p:cNvPr id="103" name="Google Shape;103;p17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F1C23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F9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 txBox="1"/>
            <p:nvPr/>
          </p:nvSpPr>
          <p:spPr>
            <a:xfrm>
              <a:off x="2966482" y="1913008"/>
              <a:ext cx="1383000" cy="12276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Optičko / Offline prepoznavanje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automatsko pretvaranje teksta sa slike u slova</a:t>
              </a:r>
              <a:r>
                <a:rPr lang="en" sz="10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" sz="1000">
                  <a:solidFill>
                    <a:schemeClr val="lt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zapisi se mogu koristiti u aplikacijama za obradu teksta, ovaj način često zna biti jako izazovan, budući da ljudi imaju različite stilove pisanja, digitalizacija dokumenata i njihovo pohranjivanje u računar je danas mnogo sigurnija opcija kod koje su šanse za gubitak smanjene</a:t>
              </a:r>
              <a:endParaRPr sz="1000">
                <a:solidFill>
                  <a:schemeClr val="lt1"/>
                </a:solidFill>
              </a:endParaRPr>
            </a:p>
          </p:txBody>
        </p:sp>
      </p:grpSp>
      <p:grpSp>
        <p:nvGrpSpPr>
          <p:cNvPr id="106" name="Google Shape;106;p17"/>
          <p:cNvGrpSpPr/>
          <p:nvPr/>
        </p:nvGrpSpPr>
        <p:grpSpPr>
          <a:xfrm>
            <a:off x="4546472" y="459628"/>
            <a:ext cx="2890824" cy="4198515"/>
            <a:chOff x="3991773" y="1337743"/>
            <a:chExt cx="1827900" cy="2399700"/>
          </a:xfrm>
        </p:grpSpPr>
        <p:sp>
          <p:nvSpPr>
            <p:cNvPr id="107" name="Google Shape;107;p17"/>
            <p:cNvSpPr/>
            <p:nvPr/>
          </p:nvSpPr>
          <p:spPr>
            <a:xfrm rot="5400000">
              <a:off x="3705873" y="16236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7F6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 flipH="1" rot="10800000">
              <a:off x="4081028" y="142915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BF9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 txBox="1"/>
            <p:nvPr/>
          </p:nvSpPr>
          <p:spPr>
            <a:xfrm>
              <a:off x="4214222" y="1519147"/>
              <a:ext cx="1383000" cy="15897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Online 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prepoznavanje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Cambria Math"/>
                  <a:ea typeface="Cambria Math"/>
                  <a:cs typeface="Cambria Math"/>
                  <a:sym typeface="Cambria Math"/>
                </a:rPr>
                <a:t>automatsko pretvaranje teksta koji je napisan na posebnom digitalizatoru, senzor bilježi pokrete vrha olovke i na taj način vrši konverziju, dobijeni signal se pretvara u slova, obavezni elementi svakog interfejsa za online prepoznavanje teksta: olovka kojom korisnik može pisati, uređaj osjetljiv na dodir i softverska aplikacija koja interpretira pokrete olovke po površini za pisanje, prevodeći ih u digitalni tekst</a:t>
              </a:r>
              <a:endParaRPr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664050" y="1478713"/>
            <a:ext cx="3186900" cy="2186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Koraci Offline prepoznavanja</a:t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●"/>
            </a:pPr>
            <a:r>
              <a:rPr i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Original document</a:t>
            </a:r>
            <a:endParaRPr i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●"/>
            </a:pPr>
            <a:r>
              <a:rPr i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Line separation</a:t>
            </a:r>
            <a:endParaRPr i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●"/>
            </a:pPr>
            <a:r>
              <a:rPr i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Recognition</a:t>
            </a:r>
            <a:endParaRPr i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●"/>
            </a:pPr>
            <a:r>
              <a:rPr i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Character separation</a:t>
            </a:r>
            <a:endParaRPr i="1" sz="13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●"/>
            </a:pPr>
            <a:r>
              <a:rPr i="1"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Word separation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225" y="720188"/>
            <a:ext cx="4277575" cy="3703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811150" y="1287650"/>
            <a:ext cx="7554600" cy="35940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/>
        </p:nvSpPr>
        <p:spPr>
          <a:xfrm>
            <a:off x="991425" y="1528300"/>
            <a:ext cx="6956400" cy="31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1" marL="6286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"/>
              <a:buChar char="○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Skladištenje podataka</a:t>
            </a: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                            </a:t>
            </a:r>
            <a:endParaRPr i="1"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9845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mbria Math"/>
              <a:buChar char="■"/>
            </a:pPr>
            <a:r>
              <a:rPr i="1" lang="en" sz="11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Pisani dokumenti se digitalizuju i pohranjuju u računar</a:t>
            </a:r>
            <a:endParaRPr i="1" sz="1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9845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mbria Math"/>
              <a:buChar char="■"/>
            </a:pPr>
            <a:r>
              <a:rPr i="1" lang="en" sz="11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Potrebno je manje fizičkog prostora za skladištenje</a:t>
            </a:r>
            <a:endParaRPr i="1" sz="1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98450" lvl="2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mbria Math"/>
              <a:buChar char="■"/>
            </a:pPr>
            <a:r>
              <a:rPr i="1" lang="en" sz="11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Manje uposlenika</a:t>
            </a:r>
            <a:endParaRPr i="1" sz="1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1150" lvl="1" marL="6286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○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Historijski dokumenti</a:t>
            </a: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</a:t>
            </a:r>
            <a:endParaRPr i="1"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9845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mbria Math"/>
              <a:buChar char="■"/>
            </a:pPr>
            <a:r>
              <a:rPr i="1" lang="en" sz="11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Pisani rukopisi, porodični zapisi, dnevnici ili državni dokumenti</a:t>
            </a:r>
            <a:endParaRPr i="1" sz="1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9845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mbria Math"/>
              <a:buChar char="■"/>
            </a:pPr>
            <a:r>
              <a:rPr i="1" lang="en" sz="11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Često su oštećeni</a:t>
            </a:r>
            <a:endParaRPr i="1" sz="1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23850" lvl="1" marL="62865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"/>
              <a:buChar char="○"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Tekstologija</a:t>
            </a:r>
            <a:endParaRPr i="1"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9210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mbria Math"/>
              <a:buChar char="■"/>
            </a:pPr>
            <a:r>
              <a:rPr i="1" lang="en" sz="12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I</a:t>
            </a:r>
            <a:r>
              <a:rPr i="1" lang="en" sz="11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zučavanje originalnog teksta nekog djela u cilju utvrđivanja njegove historije i autentičnosti</a:t>
            </a:r>
            <a:endParaRPr i="1" sz="1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298450" lvl="2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mbria Math"/>
              <a:buChar char="■"/>
            </a:pPr>
            <a:r>
              <a:rPr i="1" lang="en" sz="11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HWR pomaže u očuvanju ovih rukopisa u elektronskom formatu i otvara mogućnost pregleda za širu masu ljudi bez rizika od oštećenja originalnog djela</a:t>
            </a:r>
            <a:endParaRPr i="1" sz="12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71875" y="647250"/>
            <a:ext cx="6259800" cy="43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Od mogućih primjena HWR važno je izdvojiti:</a:t>
            </a:r>
            <a:endParaRPr b="1" sz="1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550" y="0"/>
            <a:ext cx="929055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20"/>
          <p:cNvGrpSpPr/>
          <p:nvPr/>
        </p:nvGrpSpPr>
        <p:grpSpPr>
          <a:xfrm rot="2599845">
            <a:off x="2917049" y="1068855"/>
            <a:ext cx="2485332" cy="2396203"/>
            <a:chOff x="1776490" y="1139789"/>
            <a:chExt cx="2638800" cy="2638500"/>
          </a:xfrm>
        </p:grpSpPr>
        <p:grpSp>
          <p:nvGrpSpPr>
            <p:cNvPr id="131" name="Google Shape;131;p20"/>
            <p:cNvGrpSpPr/>
            <p:nvPr/>
          </p:nvGrpSpPr>
          <p:grpSpPr>
            <a:xfrm>
              <a:off x="1776490" y="1139789"/>
              <a:ext cx="2638800" cy="2638500"/>
              <a:chOff x="1776490" y="1139789"/>
              <a:chExt cx="2638800" cy="2638500"/>
            </a:xfrm>
          </p:grpSpPr>
          <p:sp>
            <p:nvSpPr>
              <p:cNvPr id="132" name="Google Shape;132;p20"/>
              <p:cNvSpPr/>
              <p:nvPr/>
            </p:nvSpPr>
            <p:spPr>
              <a:xfrm rot="2700000">
                <a:off x="2851090" y="838032"/>
                <a:ext cx="489601" cy="3242014"/>
              </a:xfrm>
              <a:prstGeom prst="roundRect">
                <a:avLst>
                  <a:gd fmla="val 50000" name="adj"/>
                </a:avLst>
              </a:prstGeom>
              <a:solidFill>
                <a:srgbClr val="BF9000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42875" rotWithShape="0" algn="bl" dir="48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>
                  <a:highlight>
                    <a:srgbClr val="999999"/>
                  </a:highlight>
                </a:endParaRPr>
              </a:p>
            </p:txBody>
          </p:sp>
          <p:sp>
            <p:nvSpPr>
              <p:cNvPr id="133" name="Google Shape;133;p20"/>
              <p:cNvSpPr txBox="1"/>
              <p:nvPr/>
            </p:nvSpPr>
            <p:spPr>
              <a:xfrm rot="-2700000">
                <a:off x="1856124" y="2192995"/>
                <a:ext cx="2672864" cy="3428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Metode prepocesiranja podataka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4" name="Google Shape;134;p20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5" name="Google Shape;135;p20"/>
          <p:cNvGrpSpPr/>
          <p:nvPr/>
        </p:nvGrpSpPr>
        <p:grpSpPr>
          <a:xfrm rot="2599845">
            <a:off x="3880475" y="1763983"/>
            <a:ext cx="2485332" cy="2396203"/>
            <a:chOff x="1776490" y="1139789"/>
            <a:chExt cx="2638800" cy="2638500"/>
          </a:xfrm>
        </p:grpSpPr>
        <p:grpSp>
          <p:nvGrpSpPr>
            <p:cNvPr id="136" name="Google Shape;136;p20"/>
            <p:cNvGrpSpPr/>
            <p:nvPr/>
          </p:nvGrpSpPr>
          <p:grpSpPr>
            <a:xfrm>
              <a:off x="1776490" y="1139789"/>
              <a:ext cx="2638800" cy="2638500"/>
              <a:chOff x="1776490" y="1139789"/>
              <a:chExt cx="2638800" cy="2638500"/>
            </a:xfrm>
          </p:grpSpPr>
          <p:sp>
            <p:nvSpPr>
              <p:cNvPr id="137" name="Google Shape;137;p20"/>
              <p:cNvSpPr/>
              <p:nvPr/>
            </p:nvSpPr>
            <p:spPr>
              <a:xfrm rot="2700000">
                <a:off x="2851090" y="838032"/>
                <a:ext cx="489601" cy="3242014"/>
              </a:xfrm>
              <a:prstGeom prst="roundRect">
                <a:avLst>
                  <a:gd fmla="val 50000" name="adj"/>
                </a:avLst>
              </a:prstGeom>
              <a:solidFill>
                <a:srgbClr val="E6BA3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42875" rotWithShape="0" algn="bl" dir="48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38" name="Google Shape;138;p20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Treniranje modela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9" name="Google Shape;139;p20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0" name="Google Shape;140;p20"/>
          <p:cNvGrpSpPr/>
          <p:nvPr/>
        </p:nvGrpSpPr>
        <p:grpSpPr>
          <a:xfrm rot="2599845">
            <a:off x="1850647" y="361651"/>
            <a:ext cx="2485332" cy="2396203"/>
            <a:chOff x="1776490" y="1139789"/>
            <a:chExt cx="2638800" cy="2638500"/>
          </a:xfrm>
        </p:grpSpPr>
        <p:grpSp>
          <p:nvGrpSpPr>
            <p:cNvPr id="141" name="Google Shape;141;p20"/>
            <p:cNvGrpSpPr/>
            <p:nvPr/>
          </p:nvGrpSpPr>
          <p:grpSpPr>
            <a:xfrm>
              <a:off x="1776490" y="1139789"/>
              <a:ext cx="2638800" cy="2638500"/>
              <a:chOff x="1776490" y="1139789"/>
              <a:chExt cx="2638800" cy="2638500"/>
            </a:xfrm>
          </p:grpSpPr>
          <p:sp>
            <p:nvSpPr>
              <p:cNvPr id="142" name="Google Shape;142;p20"/>
              <p:cNvSpPr/>
              <p:nvPr/>
            </p:nvSpPr>
            <p:spPr>
              <a:xfrm rot="2700000">
                <a:off x="2851090" y="838032"/>
                <a:ext cx="489601" cy="3242014"/>
              </a:xfrm>
              <a:prstGeom prst="roundRect">
                <a:avLst>
                  <a:gd fmla="val 50000" name="adj"/>
                </a:avLst>
              </a:prstGeom>
              <a:solidFill>
                <a:srgbClr val="8A6917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42875" rotWithShape="0" algn="bl" dir="48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43" name="Google Shape;143;p20"/>
              <p:cNvSpPr txBox="1"/>
              <p:nvPr/>
            </p:nvSpPr>
            <p:spPr>
              <a:xfrm rot="-2700000">
                <a:off x="1853699" y="2187139"/>
                <a:ext cx="2689410" cy="3428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Pregled postojećih datasetova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44" name="Google Shape;144;p20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" name="Google Shape;145;p20"/>
          <p:cNvGrpSpPr/>
          <p:nvPr/>
        </p:nvGrpSpPr>
        <p:grpSpPr>
          <a:xfrm rot="2700000">
            <a:off x="929412" y="-383700"/>
            <a:ext cx="2529759" cy="2506186"/>
            <a:chOff x="41336" y="1299209"/>
            <a:chExt cx="2685900" cy="2759700"/>
          </a:xfrm>
        </p:grpSpPr>
        <p:sp>
          <p:nvSpPr>
            <p:cNvPr id="146" name="Google Shape;146;p20"/>
            <p:cNvSpPr/>
            <p:nvPr/>
          </p:nvSpPr>
          <p:spPr>
            <a:xfrm rot="2637394">
              <a:off x="1139657" y="998060"/>
              <a:ext cx="489258" cy="3361999"/>
            </a:xfrm>
            <a:prstGeom prst="roundRect">
              <a:avLst>
                <a:gd fmla="val 50000" name="adj"/>
              </a:avLst>
            </a:prstGeom>
            <a:solidFill>
              <a:srgbClr val="634C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4800000" dist="9525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47" name="Google Shape;147;p20"/>
            <p:cNvSpPr/>
            <p:nvPr/>
          </p:nvSpPr>
          <p:spPr>
            <a:xfrm rot="-2761460">
              <a:off x="231679" y="3529685"/>
              <a:ext cx="332252" cy="320374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000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8" name="Google Shape;148;p20"/>
          <p:cNvSpPr txBox="1"/>
          <p:nvPr/>
        </p:nvSpPr>
        <p:spPr>
          <a:xfrm rot="-1187">
            <a:off x="1044299" y="710996"/>
            <a:ext cx="2605500" cy="3170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Analiza trenutnog stanja u oblasti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9" name="Google Shape;149;p20"/>
          <p:cNvGrpSpPr/>
          <p:nvPr/>
        </p:nvGrpSpPr>
        <p:grpSpPr>
          <a:xfrm rot="2599845">
            <a:off x="4762704" y="2488277"/>
            <a:ext cx="2485332" cy="2396203"/>
            <a:chOff x="1776490" y="1139789"/>
            <a:chExt cx="2638800" cy="2638500"/>
          </a:xfrm>
        </p:grpSpPr>
        <p:grpSp>
          <p:nvGrpSpPr>
            <p:cNvPr id="150" name="Google Shape;150;p20"/>
            <p:cNvGrpSpPr/>
            <p:nvPr/>
          </p:nvGrpSpPr>
          <p:grpSpPr>
            <a:xfrm>
              <a:off x="1776490" y="1139789"/>
              <a:ext cx="2638800" cy="2638500"/>
              <a:chOff x="1776490" y="1139789"/>
              <a:chExt cx="2638800" cy="2638500"/>
            </a:xfrm>
          </p:grpSpPr>
          <p:sp>
            <p:nvSpPr>
              <p:cNvPr id="151" name="Google Shape;151;p20"/>
              <p:cNvSpPr/>
              <p:nvPr/>
            </p:nvSpPr>
            <p:spPr>
              <a:xfrm rot="2700000">
                <a:off x="2851090" y="838032"/>
                <a:ext cx="489601" cy="3242014"/>
              </a:xfrm>
              <a:prstGeom prst="roundRect">
                <a:avLst>
                  <a:gd fmla="val 50000" name="adj"/>
                </a:avLst>
              </a:prstGeom>
              <a:solidFill>
                <a:srgbClr val="F0CB5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42875" rotWithShape="0" algn="bl" dir="528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52" name="Google Shape;152;p20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Testiranje modela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3" name="Google Shape;153;p20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" name="Google Shape;154;p20"/>
          <p:cNvGrpSpPr/>
          <p:nvPr/>
        </p:nvGrpSpPr>
        <p:grpSpPr>
          <a:xfrm rot="2599845">
            <a:off x="5600904" y="3097877"/>
            <a:ext cx="2485332" cy="2396203"/>
            <a:chOff x="1776490" y="1139789"/>
            <a:chExt cx="2638800" cy="2638500"/>
          </a:xfrm>
        </p:grpSpPr>
        <p:grpSp>
          <p:nvGrpSpPr>
            <p:cNvPr id="155" name="Google Shape;155;p20"/>
            <p:cNvGrpSpPr/>
            <p:nvPr/>
          </p:nvGrpSpPr>
          <p:grpSpPr>
            <a:xfrm>
              <a:off x="1776490" y="1139789"/>
              <a:ext cx="2638800" cy="2638500"/>
              <a:chOff x="1776490" y="1139789"/>
              <a:chExt cx="2638800" cy="2638500"/>
            </a:xfrm>
          </p:grpSpPr>
          <p:sp>
            <p:nvSpPr>
              <p:cNvPr id="156" name="Google Shape;156;p20"/>
              <p:cNvSpPr/>
              <p:nvPr/>
            </p:nvSpPr>
            <p:spPr>
              <a:xfrm rot="2700000">
                <a:off x="2851090" y="838032"/>
                <a:ext cx="489601" cy="3242014"/>
              </a:xfrm>
              <a:prstGeom prst="roundRect">
                <a:avLst>
                  <a:gd fmla="val 50000" name="adj"/>
                </a:avLst>
              </a:prstGeom>
              <a:solidFill>
                <a:srgbClr val="FFDF8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142875" rotWithShape="0" algn="bl" dir="528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157" name="Google Shape;157;p20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rotWithShape="0" algn="bl" dir="5400000" dist="19050">
                  <a:srgbClr val="000000">
                    <a:alpha val="8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Osvrt na dobijena rješenja</a:t>
                </a:r>
                <a:endParaRPr b="1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58" name="Google Shape;158;p20"/>
            <p:cNvSpPr/>
            <p:nvPr/>
          </p:nvSpPr>
          <p:spPr>
            <a:xfrm rot="-2662659">
              <a:off x="1963130" y="3258203"/>
              <a:ext cx="332006" cy="320683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b="1" sz="10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1"/>
          <p:cNvGrpSpPr/>
          <p:nvPr/>
        </p:nvGrpSpPr>
        <p:grpSpPr>
          <a:xfrm rot="2700000">
            <a:off x="1081812" y="-307400"/>
            <a:ext cx="2529759" cy="2506186"/>
            <a:chOff x="41336" y="1299209"/>
            <a:chExt cx="2685900" cy="2759700"/>
          </a:xfrm>
        </p:grpSpPr>
        <p:sp>
          <p:nvSpPr>
            <p:cNvPr id="165" name="Google Shape;165;p21"/>
            <p:cNvSpPr/>
            <p:nvPr/>
          </p:nvSpPr>
          <p:spPr>
            <a:xfrm rot="2637394">
              <a:off x="1139657" y="998060"/>
              <a:ext cx="489258" cy="3361999"/>
            </a:xfrm>
            <a:prstGeom prst="roundRect">
              <a:avLst>
                <a:gd fmla="val 50000" name="adj"/>
              </a:avLst>
            </a:prstGeom>
            <a:solidFill>
              <a:srgbClr val="634C0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4800000" dist="9525">
                <a:srgbClr val="000000">
                  <a:alpha val="8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166" name="Google Shape;166;p21"/>
            <p:cNvSpPr/>
            <p:nvPr/>
          </p:nvSpPr>
          <p:spPr>
            <a:xfrm rot="-2761460">
              <a:off x="231679" y="3529685"/>
              <a:ext cx="332252" cy="320374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2F2F2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000">
                <a:solidFill>
                  <a:srgbClr val="2F2F2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7" name="Google Shape;167;p21"/>
          <p:cNvSpPr txBox="1"/>
          <p:nvPr/>
        </p:nvSpPr>
        <p:spPr>
          <a:xfrm rot="-1187">
            <a:off x="1196699" y="787196"/>
            <a:ext cx="2605500" cy="3170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Analiza trenutnog stanja u oblasti</a:t>
            </a:r>
            <a:endParaRPr b="1"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1"/>
          <p:cNvSpPr/>
          <p:nvPr/>
        </p:nvSpPr>
        <p:spPr>
          <a:xfrm>
            <a:off x="811150" y="1466650"/>
            <a:ext cx="7554600" cy="3089100"/>
          </a:xfrm>
          <a:prstGeom prst="round1Rect">
            <a:avLst>
              <a:gd fmla="val 15911" name="adj"/>
            </a:avLst>
          </a:prstGeom>
          <a:solidFill>
            <a:srgbClr val="634C0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r="48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811150" y="1680225"/>
            <a:ext cx="7259700" cy="2505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Analiza šest radova:</a:t>
            </a:r>
            <a:endParaRPr sz="15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 Review of Various Handwriting Recognition Methods                                                </a:t>
            </a:r>
            <a:r>
              <a:rPr i="1" lang="en"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Salma Shofia Rosyda, Tito Waluyo Purboyo, Januar, 2018</a:t>
            </a:r>
            <a:endParaRPr i="1" sz="10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○"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Handwriting Recognition of Historical Documents with few labeled data </a:t>
            </a: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</a:t>
            </a:r>
            <a:r>
              <a:rPr i="1" lang="en"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Edgard Chammas, Chafic Mokbel, Laurence Likforman-Sulem, April, 2018</a:t>
            </a:r>
            <a:endParaRPr i="1" sz="10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Char char="○"/>
            </a:pPr>
            <a:r>
              <a:rPr lang="en" sz="12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Arabic handwriting recognition system using convolutional neural network</a:t>
            </a:r>
            <a:r>
              <a:rPr lang="en" sz="13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    </a:t>
            </a:r>
            <a:r>
              <a:rPr i="1" lang="en" sz="1000">
                <a:solidFill>
                  <a:schemeClr val="lt1"/>
                </a:solidFill>
                <a:latin typeface="Cambria Math"/>
                <a:ea typeface="Cambria Math"/>
                <a:cs typeface="Cambria Math"/>
                <a:sym typeface="Cambria Math"/>
              </a:rPr>
              <a:t>Najwa Altwaijry, Isra Al-Turaiki, Oktobar, 2019</a:t>
            </a:r>
            <a:endParaRPr sz="1300">
              <a:solidFill>
                <a:schemeClr val="lt1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